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28"/>
  </p:notesMasterIdLst>
  <p:handoutMasterIdLst>
    <p:handoutMasterId r:id="rId29"/>
  </p:handoutMasterIdLst>
  <p:sldIdLst>
    <p:sldId id="256" r:id="rId2"/>
    <p:sldId id="257" r:id="rId3"/>
    <p:sldId id="261" r:id="rId4"/>
    <p:sldId id="260" r:id="rId5"/>
    <p:sldId id="262" r:id="rId6"/>
    <p:sldId id="265" r:id="rId7"/>
    <p:sldId id="263" r:id="rId8"/>
    <p:sldId id="264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5" r:id="rId17"/>
    <p:sldId id="273" r:id="rId18"/>
    <p:sldId id="276" r:id="rId19"/>
    <p:sldId id="277" r:id="rId20"/>
    <p:sldId id="279" r:id="rId21"/>
    <p:sldId id="280" r:id="rId22"/>
    <p:sldId id="281" r:id="rId23"/>
    <p:sldId id="282" r:id="rId24"/>
    <p:sldId id="283" r:id="rId25"/>
    <p:sldId id="287" r:id="rId26"/>
    <p:sldId id="288" r:id="rId27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eacher" initials="T" lastIdx="1" clrIdx="0">
    <p:extLst>
      <p:ext uri="{19B8F6BF-5375-455C-9EA6-DF929625EA0E}">
        <p15:presenceInfo xmlns:p15="http://schemas.microsoft.com/office/powerpoint/2012/main" userId="Teach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00" autoAdjust="0"/>
    <p:restoredTop sz="87253" autoAdjust="0"/>
  </p:normalViewPr>
  <p:slideViewPr>
    <p:cSldViewPr snapToGrid="0">
      <p:cViewPr varScale="1">
        <p:scale>
          <a:sx n="65" d="100"/>
          <a:sy n="65" d="100"/>
        </p:scale>
        <p:origin x="89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18DE89-4E8B-4286-8F8C-59E97D8687F3}" type="datetimeFigureOut">
              <a:rPr lang="en-GB" smtClean="0"/>
              <a:t>11/04/2018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F5DEE1-F612-4692-ABA7-35E5CF7A4C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118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B117C8-7439-4656-AF7F-32063E748CAB}" type="datetimeFigureOut">
              <a:rPr lang="en-GB" smtClean="0"/>
              <a:t>11/04/2018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92F8E3-6666-43C9-B8F0-D1CF758EDB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0810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2F8E3-6666-43C9-B8F0-D1CF758EDBD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0943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2F8E3-6666-43C9-B8F0-D1CF758EDBD5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9619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 smtClean="0"/>
              <a:t>Also…relate to babies and mirroring (video!) and how this can help them to develop empathy powerful for connections</a:t>
            </a:r>
            <a:endParaRPr lang="en-GB" dirty="0" smtClean="0"/>
          </a:p>
          <a:p>
            <a:r>
              <a:rPr lang="en-GB" dirty="0" smtClean="0"/>
              <a:t>Plasticity never too late</a:t>
            </a:r>
            <a:r>
              <a:rPr lang="en-GB" baseline="0" dirty="0" smtClean="0"/>
              <a:t> to start!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2F8E3-6666-43C9-B8F0-D1CF758EDBD5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8950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2F8E3-6666-43C9-B8F0-D1CF758EDBD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8733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2F8E3-6666-43C9-B8F0-D1CF758EDBD5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2618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Refer to emotion coaching day with children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2F8E3-6666-43C9-B8F0-D1CF758EDBD5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70966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2F8E3-6666-43C9-B8F0-D1CF758EDBD5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9077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Out of survival mode…</a:t>
            </a:r>
          </a:p>
          <a:p>
            <a:r>
              <a:rPr lang="en-GB" dirty="0" smtClean="0"/>
              <a:t>Not just anger….fear, sadness…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2F8E3-6666-43C9-B8F0-D1CF758EDBD5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24396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Refer to </a:t>
            </a:r>
            <a:r>
              <a:rPr lang="en-GB" dirty="0" err="1" smtClean="0"/>
              <a:t>vagus</a:t>
            </a:r>
            <a:r>
              <a:rPr lang="en-GB" baseline="0" dirty="0" smtClean="0"/>
              <a:t> nerve image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aseline="0" dirty="0" err="1" smtClean="0"/>
              <a:t>Vagus</a:t>
            </a:r>
            <a:r>
              <a:rPr lang="en-GB" baseline="0" dirty="0" smtClean="0"/>
              <a:t> nerve runs from brain through the whole body and acts on all organs-vital to be regulated to learn and respond well. Good vagal tone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2F8E3-6666-43C9-B8F0-D1CF758EDBD5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3927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Talk about improved brain</a:t>
            </a:r>
            <a:r>
              <a:rPr lang="en-GB" baseline="0" dirty="0" smtClean="0"/>
              <a:t> connections and how the brain can learn to change and adapt.  </a:t>
            </a:r>
          </a:p>
          <a:p>
            <a:r>
              <a:rPr lang="en-GB" baseline="0" dirty="0" smtClean="0"/>
              <a:t>This is something we are addressing as a school a bit further from Sept…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2F8E3-6666-43C9-B8F0-D1CF758EDBD5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6043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2F8E3-6666-43C9-B8F0-D1CF758EDBD5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04408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Different</a:t>
            </a:r>
            <a:r>
              <a:rPr lang="en-GB" baseline="0" dirty="0" smtClean="0"/>
              <a:t> ways to respond to emotions…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2F8E3-6666-43C9-B8F0-D1CF758EDBD5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2825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None of this is criticism…we</a:t>
            </a:r>
            <a:r>
              <a:rPr lang="en-GB" baseline="0" dirty="0" smtClean="0"/>
              <a:t> are all guilty of many of these with best intentions!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2F8E3-6666-43C9-B8F0-D1CF758EDBD5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0438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When</a:t>
            </a:r>
            <a:r>
              <a:rPr lang="en-GB" baseline="0" dirty="0" smtClean="0"/>
              <a:t> thinking about disapproving/dismissing we see that it works therefore it must be good but actually…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2F8E3-6666-43C9-B8F0-D1CF758EDBD5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2840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We’ve all done this!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2F8E3-6666-43C9-B8F0-D1CF758EDBD5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645886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I’ve often role modelled getting it wrong and then explaining this after I</a:t>
            </a:r>
            <a:r>
              <a:rPr lang="en-GB" baseline="0" dirty="0" smtClean="0"/>
              <a:t> have calmed down!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2F8E3-6666-43C9-B8F0-D1CF758EDBD5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0021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2F8E3-6666-43C9-B8F0-D1CF758EDBD5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8425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2F8E3-6666-43C9-B8F0-D1CF758EDBD5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98422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You need to show</a:t>
            </a:r>
            <a:r>
              <a:rPr lang="en-GB" baseline="0" dirty="0" smtClean="0"/>
              <a:t> and express that you get it.  Saying your are angry that you couldn’t have sweets this time…. I get that…. Or I’m sorry you feel angry…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2F8E3-6666-43C9-B8F0-D1CF758EDBD5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41511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In the moment….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2F8E3-6666-43C9-B8F0-D1CF758EDBD5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954912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2F8E3-6666-43C9-B8F0-D1CF758EDBD5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714649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2F8E3-6666-43C9-B8F0-D1CF758EDBD5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129806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2F8E3-6666-43C9-B8F0-D1CF758EDBD5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25915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2F8E3-6666-43C9-B8F0-D1CF758EDBD5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47341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2F8E3-6666-43C9-B8F0-D1CF758EDBD5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16575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2F8E3-6666-43C9-B8F0-D1CF758EDBD5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24851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5759" y="2166364"/>
            <a:ext cx="11471565" cy="1739347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0000"/>
              </a:lnSpc>
              <a:defRPr sz="60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996250"/>
            <a:ext cx="9144000" cy="1309255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A99CA-4D50-46E7-96C8-C169626AC959}" type="datetimeFigureOut">
              <a:rPr lang="en-GB" smtClean="0"/>
              <a:t>11/04/2018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95967-A84B-42D4-B193-B7D97533F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405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A99CA-4D50-46E7-96C8-C169626AC959}" type="datetimeFigureOut">
              <a:rPr lang="en-GB" smtClean="0"/>
              <a:t>11/04/2018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95967-A84B-42D4-B193-B7D97533F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81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43" y="2059012"/>
            <a:ext cx="12195668" cy="1828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191" y="2208879"/>
            <a:ext cx="10515600" cy="16764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6000" b="0" spc="150"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3191" y="4010334"/>
            <a:ext cx="10515600" cy="1174639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EAA99CA-4D50-46E7-96C8-C169626AC959}" type="datetimeFigureOut">
              <a:rPr lang="en-GB" smtClean="0"/>
              <a:t>11/04/2018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FD95967-A84B-42D4-B193-B7D97533F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3478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05344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0391" y="2011680"/>
            <a:ext cx="4754880" cy="4206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A99CA-4D50-46E7-96C8-C169626AC959}" type="datetimeFigureOut">
              <a:rPr lang="en-GB" smtClean="0"/>
              <a:t>11/04/2018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95967-A84B-42D4-B193-B7D97533F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477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7008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07008" y="2656566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31230" y="1913470"/>
            <a:ext cx="4754880" cy="743094"/>
          </a:xfrm>
        </p:spPr>
        <p:txBody>
          <a:bodyPr anchor="ctr">
            <a:norm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31230" y="2656564"/>
            <a:ext cx="4754880" cy="35661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A99CA-4D50-46E7-96C8-C169626AC959}" type="datetimeFigureOut">
              <a:rPr lang="en-GB" smtClean="0"/>
              <a:t>11/04/2018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95967-A84B-42D4-B193-B7D97533F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9267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A99CA-4D50-46E7-96C8-C169626AC959}" type="datetimeFigureOut">
              <a:rPr lang="en-GB" smtClean="0"/>
              <a:t>11/04/2018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95967-A84B-42D4-B193-B7D97533F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0145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A99CA-4D50-46E7-96C8-C169626AC959}" type="datetimeFigureOut">
              <a:rPr lang="en-GB" smtClean="0"/>
              <a:t>11/04/2018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95967-A84B-42D4-B193-B7D97533F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5852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7008" y="2120054"/>
            <a:ext cx="6126480" cy="4114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89023" y="2147486"/>
            <a:ext cx="3200400" cy="3432319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A99CA-4D50-46E7-96C8-C169626AC959}" type="datetimeFigureOut">
              <a:rPr lang="en-GB" smtClean="0"/>
              <a:t>11/04/2018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95967-A84B-42D4-B193-B7D97533F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192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0160" y="2211494"/>
            <a:ext cx="6126480" cy="3931920"/>
          </a:xfrm>
          <a:solidFill>
            <a:schemeClr val="tx2">
              <a:lumMod val="60000"/>
              <a:lumOff val="40000"/>
            </a:schemeClr>
          </a:solidFill>
        </p:spPr>
        <p:txBody>
          <a:bodyPr tIns="365760" anchor="t"/>
          <a:lstStyle>
            <a:lvl1pPr marL="0" indent="0" algn="ctr">
              <a:buNone/>
              <a:defRPr sz="3200">
                <a:solidFill>
                  <a:schemeClr val="tx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0688" y="2150621"/>
            <a:ext cx="3200400" cy="3429000"/>
          </a:xfrm>
        </p:spPr>
        <p:txBody>
          <a:bodyPr>
            <a:normAutofit/>
          </a:bodyPr>
          <a:lstStyle>
            <a:lvl1pPr marL="0" indent="0">
              <a:lnSpc>
                <a:spcPct val="95000"/>
              </a:lnSpc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A99CA-4D50-46E7-96C8-C169626AC959}" type="datetimeFigureOut">
              <a:rPr lang="en-GB" smtClean="0"/>
              <a:t>11/04/2018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95967-A84B-42D4-B193-B7D97533F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8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AA99CA-4D50-46E7-96C8-C169626AC959}" type="datetimeFigureOut">
              <a:rPr lang="en-GB" smtClean="0"/>
              <a:t>11/04/2018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95967-A84B-42D4-B193-B7D97533F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909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019312" y="0"/>
            <a:ext cx="27432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0624" y="274638"/>
            <a:ext cx="2402380" cy="58975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274638"/>
            <a:ext cx="7973291" cy="58975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422854"/>
            <a:ext cx="2743196" cy="365125"/>
          </a:xfrm>
        </p:spPr>
        <p:txBody>
          <a:bodyPr/>
          <a:lstStyle/>
          <a:p>
            <a:fld id="{AEAA99CA-4D50-46E7-96C8-C169626AC959}" type="datetimeFigureOut">
              <a:rPr lang="en-GB" smtClean="0"/>
              <a:t>11/04/2018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776135" y="6422854"/>
            <a:ext cx="4279669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3048" y="6422854"/>
            <a:ext cx="879759" cy="365125"/>
          </a:xfrm>
        </p:spPr>
        <p:txBody>
          <a:bodyPr/>
          <a:lstStyle/>
          <a:p>
            <a:fld id="{8FD95967-A84B-42D4-B193-B7D97533F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6883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ext 1-co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624418" y="1700213"/>
            <a:ext cx="10993967" cy="4176712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FontTx/>
              <a:buBlip>
                <a:blip r:embed="rId2"/>
              </a:buBlip>
              <a:defRPr sz="2200"/>
            </a:lvl1pPr>
            <a:lvl2pPr>
              <a:spcBef>
                <a:spcPts val="600"/>
              </a:spcBef>
              <a:spcAft>
                <a:spcPts val="0"/>
              </a:spcAft>
              <a:defRPr sz="2000"/>
            </a:lvl2pPr>
            <a:lvl3pPr>
              <a:spcBef>
                <a:spcPts val="300"/>
              </a:spcBef>
              <a:spcAft>
                <a:spcPts val="0"/>
              </a:spcAft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1364715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-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609600" y="1557338"/>
            <a:ext cx="5280000" cy="4319587"/>
          </a:xfrm>
        </p:spPr>
        <p:txBody>
          <a:bodyPr/>
          <a:lstStyle>
            <a:lvl3pPr>
              <a:defRPr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339045" y="1543647"/>
            <a:ext cx="5280000" cy="4319587"/>
          </a:xfrm>
        </p:spPr>
        <p:txBody>
          <a:bodyPr/>
          <a:lstStyle>
            <a:lvl3pPr>
              <a:defRPr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5167923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418" y="188640"/>
            <a:ext cx="10994628" cy="1013956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5231904" y="1700213"/>
            <a:ext cx="6387141" cy="4176712"/>
          </a:xfrm>
          <a:prstGeom prst="rect">
            <a:avLst/>
          </a:prstGeom>
        </p:spPr>
        <p:txBody>
          <a:bodyPr/>
          <a:lstStyle>
            <a:lvl3pPr>
              <a:defRPr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624418" y="1700213"/>
            <a:ext cx="4127500" cy="4176712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296971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418" y="188640"/>
            <a:ext cx="10994628" cy="1013956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5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24418" y="1700213"/>
            <a:ext cx="6387141" cy="4176712"/>
          </a:xfrm>
          <a:prstGeom prst="rect">
            <a:avLst/>
          </a:prstGeom>
        </p:spPr>
        <p:txBody>
          <a:bodyPr/>
          <a:lstStyle>
            <a:lvl3pPr>
              <a:defRPr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2"/>
          </p:nvPr>
        </p:nvSpPr>
        <p:spPr>
          <a:xfrm>
            <a:off x="7485730" y="1700213"/>
            <a:ext cx="4127500" cy="4176712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47791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ull -screen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586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83" y="176109"/>
            <a:ext cx="12188952" cy="16459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02919" y="284176"/>
            <a:ext cx="9784080" cy="150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2919" y="2011680"/>
            <a:ext cx="978408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02266" y="6422854"/>
            <a:ext cx="3000894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fld id="{AEAA99CA-4D50-46E7-96C8-C169626AC959}" type="datetimeFigureOut">
              <a:rPr lang="en-GB" smtClean="0"/>
              <a:t>11/04/2018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96471" y="6422854"/>
            <a:ext cx="50444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58927" y="6422854"/>
            <a:ext cx="946264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fld id="{8FD95967-A84B-42D4-B193-B7D97533FB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0032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000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tx1"/>
        </a:buClr>
        <a:buFont typeface="Wingdings" pitchFamily="2" charset="2"/>
        <a:buChar char="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400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86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9728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846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71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29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806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tx1"/>
        </a:buClr>
        <a:buFont typeface="Wingdings" pitchFamily="2" charset="2"/>
        <a:buChar char="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9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Emotion Coaching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6085" y="4087738"/>
            <a:ext cx="7070911" cy="2227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200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it?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5915" y="1893347"/>
            <a:ext cx="10051084" cy="4711848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00000"/>
              </a:lnSpc>
            </a:pPr>
            <a:r>
              <a:rPr lang="en-GB" sz="2800" dirty="0"/>
              <a:t>Emotion coaching is </a:t>
            </a:r>
            <a:r>
              <a:rPr lang="en-GB" sz="2800" b="1" u="sng" dirty="0"/>
              <a:t>about helping children to become more aware of their emotions</a:t>
            </a:r>
            <a:r>
              <a:rPr lang="en-GB" sz="2800" dirty="0"/>
              <a:t> and to </a:t>
            </a:r>
            <a:r>
              <a:rPr lang="en-GB" sz="2800" b="1" u="sng" dirty="0"/>
              <a:t>manage their own feelings </a:t>
            </a:r>
            <a:r>
              <a:rPr lang="en-GB" sz="2800" dirty="0"/>
              <a:t>particularly during instances of misbehaviour. It entails </a:t>
            </a:r>
            <a:r>
              <a:rPr lang="en-GB" sz="2800" b="1" u="sng" dirty="0"/>
              <a:t>validating children's emotions</a:t>
            </a:r>
            <a:r>
              <a:rPr lang="en-GB" sz="2800" u="sng" dirty="0"/>
              <a:t>, </a:t>
            </a:r>
            <a:r>
              <a:rPr lang="en-GB" sz="2800" b="1" u="sng" dirty="0"/>
              <a:t>setting limits </a:t>
            </a:r>
            <a:r>
              <a:rPr lang="en-GB" sz="2800" dirty="0"/>
              <a:t>where appropriate and </a:t>
            </a:r>
            <a:r>
              <a:rPr lang="en-GB" sz="2800" b="1" u="sng" dirty="0"/>
              <a:t>problem-solving</a:t>
            </a:r>
            <a:r>
              <a:rPr lang="en-GB" sz="2800" dirty="0"/>
              <a:t> with the child to develop more effective behavioural strategies</a:t>
            </a:r>
            <a:r>
              <a:rPr lang="en-GB" sz="2800" dirty="0" smtClean="0"/>
              <a:t>.</a:t>
            </a:r>
          </a:p>
          <a:p>
            <a:pPr marL="0" indent="0">
              <a:lnSpc>
                <a:spcPct val="100000"/>
              </a:lnSpc>
              <a:buNone/>
            </a:pPr>
            <a:endParaRPr lang="en-GB" dirty="0" smtClean="0"/>
          </a:p>
          <a:p>
            <a:pPr>
              <a:lnSpc>
                <a:spcPct val="100000"/>
              </a:lnSpc>
            </a:pPr>
            <a:r>
              <a:rPr lang="en-GB" sz="2800" dirty="0" smtClean="0"/>
              <a:t>In </a:t>
            </a:r>
            <a:r>
              <a:rPr lang="en-GB" sz="2800" dirty="0"/>
              <a:t>effect, emotion coaching techniques </a:t>
            </a:r>
            <a:r>
              <a:rPr lang="en-GB" sz="2800" dirty="0" smtClean="0"/>
              <a:t>help children to learn to:</a:t>
            </a:r>
          </a:p>
          <a:p>
            <a:pPr>
              <a:lnSpc>
                <a:spcPct val="100000"/>
              </a:lnSpc>
            </a:pPr>
            <a:r>
              <a:rPr lang="en-GB" sz="2800" dirty="0" smtClean="0"/>
              <a:t> </a:t>
            </a:r>
            <a:r>
              <a:rPr lang="en-GB" sz="2800" b="1" u="sng" dirty="0" smtClean="0"/>
              <a:t>Self-regulate</a:t>
            </a:r>
            <a:r>
              <a:rPr lang="en-GB" sz="2800" dirty="0" smtClean="0"/>
              <a:t> </a:t>
            </a:r>
            <a:r>
              <a:rPr lang="en-GB" sz="2800" dirty="0"/>
              <a:t>their emotions and behaviour. </a:t>
            </a:r>
            <a:endParaRPr lang="en-GB" sz="2800" dirty="0" smtClean="0"/>
          </a:p>
          <a:p>
            <a:pPr>
              <a:lnSpc>
                <a:spcPct val="100000"/>
              </a:lnSpc>
            </a:pPr>
            <a:r>
              <a:rPr lang="en-GB" sz="2800" dirty="0" smtClean="0"/>
              <a:t>It </a:t>
            </a:r>
            <a:r>
              <a:rPr lang="en-GB" sz="2800" dirty="0"/>
              <a:t>enables </a:t>
            </a:r>
            <a:r>
              <a:rPr lang="en-GB" sz="2800" dirty="0" smtClean="0"/>
              <a:t>us to </a:t>
            </a:r>
            <a:r>
              <a:rPr lang="en-GB" sz="2800" dirty="0"/>
              <a:t>create an ethos of </a:t>
            </a:r>
            <a:r>
              <a:rPr lang="en-GB" sz="2800" b="1" u="sng" dirty="0"/>
              <a:t>positive</a:t>
            </a:r>
            <a:r>
              <a:rPr lang="en-GB" sz="2800" u="sng" dirty="0"/>
              <a:t> </a:t>
            </a:r>
            <a:r>
              <a:rPr lang="en-GB" sz="2800" b="1" u="sng" dirty="0"/>
              <a:t>learning behaviour </a:t>
            </a:r>
            <a:r>
              <a:rPr lang="en-GB" sz="2800" dirty="0"/>
              <a:t>and to </a:t>
            </a:r>
            <a:r>
              <a:rPr lang="en-GB" sz="2800" b="1" u="sng" dirty="0"/>
              <a:t>have the confidence to de-escalate </a:t>
            </a:r>
            <a:r>
              <a:rPr lang="en-GB" sz="2800" dirty="0"/>
              <a:t>situations when behaviour is challenging. </a:t>
            </a:r>
            <a:endParaRPr lang="en-GB" sz="2800" dirty="0" smtClean="0"/>
          </a:p>
          <a:p>
            <a:pPr>
              <a:lnSpc>
                <a:spcPct val="100000"/>
              </a:lnSpc>
            </a:pPr>
            <a:r>
              <a:rPr lang="en-GB" sz="2800" dirty="0" smtClean="0"/>
              <a:t>Emotion </a:t>
            </a:r>
            <a:r>
              <a:rPr lang="en-GB" sz="2800" dirty="0"/>
              <a:t>coaching provides a </a:t>
            </a:r>
            <a:r>
              <a:rPr lang="en-GB" sz="2800" b="1" u="sng" dirty="0" smtClean="0"/>
              <a:t>longer-term </a:t>
            </a:r>
            <a:r>
              <a:rPr lang="en-GB" sz="2800" b="1" u="sng" dirty="0"/>
              <a:t>solutions to children's well-being and resilience</a:t>
            </a:r>
            <a:r>
              <a:rPr lang="en-GB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78757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8B63113-78A6-4A7D-BBC5-69AB6CD29B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Regulation and Resilience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8C2D45FB-755D-468A-A073-BC017CF1817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281683" y="1792936"/>
            <a:ext cx="6318913" cy="482622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3200" dirty="0"/>
              <a:t>We are not born able to regulate</a:t>
            </a:r>
          </a:p>
          <a:p>
            <a:pPr>
              <a:lnSpc>
                <a:spcPct val="100000"/>
              </a:lnSpc>
            </a:pPr>
            <a:r>
              <a:rPr lang="en-GB" sz="3200" dirty="0"/>
              <a:t>Emotional regulation is learned</a:t>
            </a:r>
          </a:p>
          <a:p>
            <a:pPr>
              <a:lnSpc>
                <a:spcPct val="100000"/>
              </a:lnSpc>
            </a:pPr>
            <a:r>
              <a:rPr lang="en-GB" sz="3200" dirty="0"/>
              <a:t>Well-regulated adults are needed when children/young people experience dysregulation</a:t>
            </a:r>
          </a:p>
          <a:p>
            <a:pPr>
              <a:lnSpc>
                <a:spcPct val="100000"/>
              </a:lnSpc>
            </a:pPr>
            <a:r>
              <a:rPr lang="en-GB" sz="3200" dirty="0"/>
              <a:t>The brain is shaped by social experience and strengthened by repetition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61BB7441-A2A8-4A76-9131-C5509D35DDC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3" r="22357"/>
          <a:stretch/>
        </p:blipFill>
        <p:spPr>
          <a:xfrm>
            <a:off x="428212" y="2190033"/>
            <a:ext cx="4411073" cy="4135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051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Interpersonal Connection: </a:t>
            </a:r>
            <a:r>
              <a:rPr lang="en-GB" b="1" dirty="0"/>
              <a:t>Five to Thrive for life</a:t>
            </a:r>
            <a:r>
              <a:rPr lang="en-GB" dirty="0"/>
              <a:t/>
            </a:r>
            <a:br>
              <a:rPr lang="en-GB" dirty="0"/>
            </a:br>
            <a:r>
              <a:rPr lang="en-GB" sz="2000" i="1" dirty="0"/>
              <a:t>This sequence can happen in the blink of an eye</a:t>
            </a: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67286" y="1792936"/>
            <a:ext cx="11676185" cy="4945489"/>
          </a:xfrm>
          <a:solidFill>
            <a:schemeClr val="tx2">
              <a:lumMod val="1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The five key activities which actively maintain brain function through mindful co-regulation and co-learning</a:t>
            </a:r>
          </a:p>
          <a:p>
            <a:r>
              <a:rPr lang="en-GB" dirty="0"/>
              <a:t>Responding and assessing needs</a:t>
            </a:r>
          </a:p>
          <a:p>
            <a:pPr lvl="1"/>
            <a:r>
              <a:rPr lang="en-GB" dirty="0"/>
              <a:t>Five to Thrive key word: </a:t>
            </a:r>
            <a:r>
              <a:rPr lang="en-GB" b="1" i="0" dirty="0">
                <a:solidFill>
                  <a:srgbClr val="FF0000"/>
                </a:solidFill>
              </a:rPr>
              <a:t>RESPOND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/>
              <a:t>Connecting and engaging</a:t>
            </a:r>
          </a:p>
          <a:p>
            <a:pPr lvl="1"/>
            <a:r>
              <a:rPr lang="en-GB" dirty="0"/>
              <a:t>Five to Thrive key word: </a:t>
            </a:r>
            <a:r>
              <a:rPr lang="en-GB" b="1" i="0" dirty="0">
                <a:solidFill>
                  <a:schemeClr val="accent1"/>
                </a:solidFill>
              </a:rPr>
              <a:t>ENGAGE</a:t>
            </a:r>
            <a:endParaRPr lang="en-GB" dirty="0">
              <a:solidFill>
                <a:schemeClr val="accent1"/>
              </a:solidFill>
            </a:endParaRPr>
          </a:p>
          <a:p>
            <a:r>
              <a:rPr lang="en-GB" dirty="0"/>
              <a:t>Self-regulating stress</a:t>
            </a:r>
          </a:p>
          <a:p>
            <a:pPr lvl="1"/>
            <a:r>
              <a:rPr lang="en-GB" dirty="0"/>
              <a:t>Five to Thrive key word: </a:t>
            </a:r>
            <a:r>
              <a:rPr lang="en-GB" b="1" i="0" dirty="0">
                <a:solidFill>
                  <a:srgbClr val="00B050"/>
                </a:solidFill>
              </a:rPr>
              <a:t>RELAX</a:t>
            </a:r>
            <a:endParaRPr lang="en-GB" dirty="0">
              <a:solidFill>
                <a:srgbClr val="00B050"/>
              </a:solidFill>
            </a:endParaRPr>
          </a:p>
          <a:p>
            <a:r>
              <a:rPr lang="en-GB" dirty="0"/>
              <a:t>Being playful: activating the right brain</a:t>
            </a:r>
          </a:p>
          <a:p>
            <a:pPr lvl="1"/>
            <a:r>
              <a:rPr lang="en-GB" dirty="0"/>
              <a:t>Five to Thrive key word:</a:t>
            </a:r>
            <a:r>
              <a:rPr lang="en-GB" b="1" i="0" dirty="0"/>
              <a:t> </a:t>
            </a:r>
            <a:r>
              <a:rPr lang="en-GB" b="1" i="0" dirty="0">
                <a:solidFill>
                  <a:srgbClr val="00B0F0"/>
                </a:solidFill>
              </a:rPr>
              <a:t>PLAY</a:t>
            </a:r>
            <a:endParaRPr lang="en-GB" dirty="0">
              <a:solidFill>
                <a:srgbClr val="00B0F0"/>
              </a:solidFill>
            </a:endParaRPr>
          </a:p>
          <a:p>
            <a:r>
              <a:rPr lang="en-GB" dirty="0"/>
              <a:t>Creating a narrative: activating the left brain</a:t>
            </a:r>
          </a:p>
          <a:p>
            <a:pPr lvl="1"/>
            <a:r>
              <a:rPr lang="en-GB" dirty="0"/>
              <a:t>Five to Thrive key word:</a:t>
            </a:r>
            <a:r>
              <a:rPr lang="en-GB" b="1" i="0" dirty="0"/>
              <a:t> </a:t>
            </a:r>
            <a:r>
              <a:rPr lang="en-GB" b="1" i="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TALK</a:t>
            </a:r>
            <a:endParaRPr lang="en-GB" dirty="0">
              <a:solidFill>
                <a:schemeClr val="tx2">
                  <a:lumMod val="75000"/>
                  <a:lumOff val="25000"/>
                </a:schemeClr>
              </a:solidFill>
            </a:endParaRPr>
          </a:p>
          <a:p>
            <a:pPr lvl="2"/>
            <a:endParaRPr lang="en-GB" i="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AA895B0-59FB-4A8B-ACCC-62A8FC3F0A2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7962" y="2251607"/>
            <a:ext cx="1838073" cy="438131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0AA895B0-59FB-4A8B-ACCC-62A8FC3F0A2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6998" y="178668"/>
            <a:ext cx="670957" cy="159932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AA895B0-59FB-4A8B-ACCC-62A8FC3F0A2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963" y="178668"/>
            <a:ext cx="670957" cy="1599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051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50" y="188639"/>
            <a:ext cx="11333296" cy="1497285"/>
          </a:xfrm>
        </p:spPr>
        <p:txBody>
          <a:bodyPr>
            <a:noAutofit/>
          </a:bodyPr>
          <a:lstStyle/>
          <a:p>
            <a:pPr algn="ctr"/>
            <a:r>
              <a:rPr lang="en-GB" altLang="en-US" dirty="0" smtClean="0"/>
              <a:t>What happens when children dysregulate?</a:t>
            </a:r>
            <a:br>
              <a:rPr lang="en-GB" altLang="en-US" dirty="0" smtClean="0"/>
            </a:br>
            <a:r>
              <a:rPr lang="en-GB" altLang="en-US" dirty="0" smtClean="0"/>
              <a:t>Use </a:t>
            </a:r>
            <a:r>
              <a:rPr lang="en-GB" altLang="en-US" dirty="0"/>
              <a:t>your hands to imagine your brain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8224" t="4181" r="9527" b="6717"/>
          <a:stretch/>
        </p:blipFill>
        <p:spPr>
          <a:xfrm>
            <a:off x="925823" y="1986317"/>
            <a:ext cx="5627077" cy="4572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615450" y="2347414"/>
            <a:ext cx="31630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The alarm centre!</a:t>
            </a:r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2996" y="3119650"/>
            <a:ext cx="2496403" cy="249640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011226" y="5616053"/>
            <a:ext cx="23599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Big boss </a:t>
            </a:r>
            <a:r>
              <a:rPr lang="en-GB" sz="2400" b="1" dirty="0" err="1" smtClean="0"/>
              <a:t>Bootsy</a:t>
            </a:r>
            <a:r>
              <a:rPr lang="en-GB" sz="2400" b="1" dirty="0" smtClean="0"/>
              <a:t>!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3039677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 result for flip your lid brai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" b="33222"/>
          <a:stretch/>
        </p:blipFill>
        <p:spPr bwMode="auto">
          <a:xfrm>
            <a:off x="8258175" y="3417936"/>
            <a:ext cx="3640143" cy="3340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Related im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69" y="268337"/>
            <a:ext cx="7490081" cy="632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Image result for flip your lid brai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7069" y="158522"/>
            <a:ext cx="3651250" cy="307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4640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If we flip our lid…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51692" y="1907472"/>
            <a:ext cx="4431323" cy="480924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800" b="1" dirty="0"/>
              <a:t>… the downstairs brain</a:t>
            </a:r>
          </a:p>
          <a:p>
            <a:pPr marL="0" indent="0">
              <a:buNone/>
            </a:pPr>
            <a:r>
              <a:rPr lang="en-GB" sz="2800" i="1" dirty="0"/>
              <a:t>- </a:t>
            </a:r>
            <a:r>
              <a:rPr lang="en-GB" sz="2800" i="1" dirty="0" smtClean="0"/>
              <a:t>rapid </a:t>
            </a:r>
            <a:r>
              <a:rPr lang="en-GB" sz="2800" i="1" dirty="0"/>
              <a:t>response</a:t>
            </a:r>
          </a:p>
          <a:p>
            <a:r>
              <a:rPr lang="en-GB" sz="2800" dirty="0"/>
              <a:t>Fight</a:t>
            </a:r>
          </a:p>
          <a:p>
            <a:pPr lvl="1"/>
            <a:r>
              <a:rPr lang="en-GB" sz="2800" dirty="0"/>
              <a:t>Remove the threat</a:t>
            </a:r>
          </a:p>
          <a:p>
            <a:r>
              <a:rPr lang="en-GB" sz="2800" dirty="0"/>
              <a:t>Flight</a:t>
            </a:r>
          </a:p>
          <a:p>
            <a:pPr lvl="1"/>
            <a:r>
              <a:rPr lang="en-GB" sz="2800" dirty="0"/>
              <a:t>Remove self!</a:t>
            </a:r>
          </a:p>
          <a:p>
            <a:r>
              <a:rPr lang="en-GB" sz="2800" dirty="0"/>
              <a:t>Freeze</a:t>
            </a:r>
          </a:p>
          <a:p>
            <a:pPr lvl="1"/>
            <a:r>
              <a:rPr lang="en-GB" sz="2800" dirty="0" smtClean="0"/>
              <a:t>Regress </a:t>
            </a:r>
            <a:r>
              <a:rPr lang="en-GB" sz="2800" dirty="0"/>
              <a:t>to attract adult </a:t>
            </a:r>
            <a:r>
              <a:rPr lang="en-GB" sz="2800" dirty="0" smtClean="0"/>
              <a:t>help e.g.</a:t>
            </a:r>
            <a:endParaRPr lang="en-GB" sz="2800" dirty="0"/>
          </a:p>
          <a:p>
            <a:pPr lvl="1"/>
            <a:r>
              <a:rPr lang="en-GB" sz="2800" dirty="0"/>
              <a:t>Immobility, big eyes, smiles, perhaps incontinence</a:t>
            </a:r>
          </a:p>
          <a:p>
            <a:endParaRPr lang="en-GB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6569612" y="1929268"/>
            <a:ext cx="4217312" cy="416143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800" b="1" dirty="0"/>
              <a:t>… and the upstairs brain</a:t>
            </a:r>
          </a:p>
          <a:p>
            <a:pPr marL="0" indent="0">
              <a:buNone/>
            </a:pPr>
            <a:r>
              <a:rPr lang="en-GB" sz="2800" i="1" dirty="0"/>
              <a:t>- strategies and behaviours</a:t>
            </a:r>
          </a:p>
          <a:p>
            <a:r>
              <a:rPr lang="en-GB" sz="2800" dirty="0"/>
              <a:t>Aggression</a:t>
            </a:r>
          </a:p>
          <a:p>
            <a:pPr lvl="1"/>
            <a:r>
              <a:rPr lang="en-GB" sz="2800" dirty="0"/>
              <a:t>Safety through dominance</a:t>
            </a:r>
          </a:p>
          <a:p>
            <a:r>
              <a:rPr lang="en-GB" sz="2800" dirty="0"/>
              <a:t>Absence</a:t>
            </a:r>
          </a:p>
          <a:p>
            <a:pPr lvl="1"/>
            <a:r>
              <a:rPr lang="en-GB" sz="2800" dirty="0"/>
              <a:t>Safety through concealment</a:t>
            </a:r>
          </a:p>
          <a:p>
            <a:r>
              <a:rPr lang="en-GB" sz="2800" dirty="0"/>
              <a:t>Appeasement</a:t>
            </a:r>
          </a:p>
          <a:p>
            <a:pPr lvl="1"/>
            <a:r>
              <a:rPr lang="en-GB" sz="2800" dirty="0"/>
              <a:t>Safety through manipulation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96EB4481-95BD-4DA6-8ECC-909C98E8B8EF}"/>
              </a:ext>
            </a:extLst>
          </p:cNvPr>
          <p:cNvSpPr/>
          <p:nvPr/>
        </p:nvSpPr>
        <p:spPr bwMode="auto">
          <a:xfrm>
            <a:off x="7160336" y="6270631"/>
            <a:ext cx="3490124" cy="446087"/>
          </a:xfrm>
          <a:prstGeom prst="roundRect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en-GB" dirty="0">
                <a:solidFill>
                  <a:srgbClr val="FFFF0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…SURVIVING </a:t>
            </a:r>
            <a:r>
              <a:rPr lang="en-GB" b="1" u="sng" dirty="0">
                <a:solidFill>
                  <a:srgbClr val="FFFF0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NOT</a:t>
            </a:r>
            <a:r>
              <a:rPr lang="en-GB" dirty="0">
                <a:solidFill>
                  <a:srgbClr val="FFFF0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 THRIVING</a:t>
            </a:r>
          </a:p>
        </p:txBody>
      </p:sp>
    </p:spTree>
    <p:extLst>
      <p:ext uri="{BB962C8B-B14F-4D97-AF65-F5344CB8AC3E}">
        <p14:creationId xmlns:p14="http://schemas.microsoft.com/office/powerpoint/2010/main" val="884021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Putting the lid back on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202919" y="1792936"/>
            <a:ext cx="4517683" cy="359985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/>
              <a:t>Escalation</a:t>
            </a:r>
          </a:p>
          <a:p>
            <a:r>
              <a:rPr lang="en-GB" sz="2800" dirty="0" smtClean="0"/>
              <a:t>High stress levels…</a:t>
            </a:r>
            <a:endParaRPr lang="en-GB" sz="2800" dirty="0"/>
          </a:p>
          <a:p>
            <a:pPr lvl="1"/>
            <a:r>
              <a:rPr lang="en-GB" sz="2800" dirty="0"/>
              <a:t>adrenaline, cortisol, etc.</a:t>
            </a:r>
          </a:p>
          <a:p>
            <a:pPr lvl="1"/>
            <a:r>
              <a:rPr lang="en-GB" sz="2800" dirty="0"/>
              <a:t>rising blood pressure</a:t>
            </a:r>
          </a:p>
          <a:p>
            <a:pPr lvl="1"/>
            <a:r>
              <a:rPr lang="en-GB" sz="2800" dirty="0"/>
              <a:t>shallow breathing</a:t>
            </a:r>
          </a:p>
          <a:p>
            <a:pPr lvl="1"/>
            <a:r>
              <a:rPr lang="en-GB" sz="2800" dirty="0" smtClean="0"/>
              <a:t>Clenched muscles</a:t>
            </a:r>
            <a:endParaRPr lang="en-GB" sz="2800" dirty="0"/>
          </a:p>
          <a:p>
            <a:endParaRPr lang="en-GB" sz="2800" dirty="0"/>
          </a:p>
          <a:p>
            <a:r>
              <a:rPr lang="en-GB" sz="2800" dirty="0"/>
              <a:t>The downstairs brain is in charge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6545569" y="1803007"/>
            <a:ext cx="4708715" cy="41130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/>
              <a:t>De-escalation</a:t>
            </a:r>
          </a:p>
          <a:p>
            <a:r>
              <a:rPr lang="en-GB" sz="2800" dirty="0" smtClean="0"/>
              <a:t>Relax (good vagal tone) </a:t>
            </a:r>
          </a:p>
          <a:p>
            <a:pPr lvl="1"/>
            <a:r>
              <a:rPr lang="en-GB" sz="2800" dirty="0" smtClean="0"/>
              <a:t>oxytocin, dopamine, etc. </a:t>
            </a:r>
          </a:p>
          <a:p>
            <a:pPr lvl="1"/>
            <a:r>
              <a:rPr lang="en-GB" sz="2800" dirty="0" smtClean="0"/>
              <a:t>lowering </a:t>
            </a:r>
            <a:r>
              <a:rPr lang="en-GB" sz="2800" dirty="0"/>
              <a:t>blood pressure </a:t>
            </a:r>
          </a:p>
          <a:p>
            <a:pPr lvl="1"/>
            <a:r>
              <a:rPr lang="en-GB" sz="2800" dirty="0"/>
              <a:t>deeper breathing</a:t>
            </a:r>
          </a:p>
          <a:p>
            <a:pPr lvl="1"/>
            <a:r>
              <a:rPr lang="en-GB" sz="2800" dirty="0"/>
              <a:t>reduced muscle tension</a:t>
            </a:r>
          </a:p>
          <a:p>
            <a:endParaRPr lang="en-GB" sz="2800" dirty="0"/>
          </a:p>
          <a:p>
            <a:r>
              <a:rPr lang="en-GB" sz="2800" dirty="0"/>
              <a:t>The upstairs brain is back in action</a:t>
            </a:r>
          </a:p>
          <a:p>
            <a:pPr lvl="1"/>
            <a:endParaRPr lang="en-GB" sz="1800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xmlns="" id="{B49C4564-2830-4649-8291-358F2F45BB7F}"/>
              </a:ext>
            </a:extLst>
          </p:cNvPr>
          <p:cNvSpPr/>
          <p:nvPr/>
        </p:nvSpPr>
        <p:spPr bwMode="auto">
          <a:xfrm>
            <a:off x="2633668" y="6160710"/>
            <a:ext cx="1656184" cy="446087"/>
          </a:xfrm>
          <a:prstGeom prst="roundRect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en-GB" dirty="0">
                <a:solidFill>
                  <a:srgbClr val="FFFF0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SURVIVAL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D85C9FAD-E204-40A5-A139-6AA112BF25FC}"/>
              </a:ext>
            </a:extLst>
          </p:cNvPr>
          <p:cNvSpPr/>
          <p:nvPr/>
        </p:nvSpPr>
        <p:spPr bwMode="auto">
          <a:xfrm>
            <a:off x="7936629" y="6150230"/>
            <a:ext cx="1656184" cy="446087"/>
          </a:xfrm>
          <a:prstGeom prst="roundRect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en-GB" dirty="0">
                <a:solidFill>
                  <a:srgbClr val="FFFF0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SAFETY</a:t>
            </a:r>
          </a:p>
        </p:txBody>
      </p:sp>
    </p:spTree>
    <p:extLst>
      <p:ext uri="{BB962C8B-B14F-4D97-AF65-F5344CB8AC3E}">
        <p14:creationId xmlns:p14="http://schemas.microsoft.com/office/powerpoint/2010/main" val="2711046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Emotion coaching is good for children </a:t>
            </a:r>
            <a:br>
              <a:rPr lang="en-GB" dirty="0"/>
            </a:br>
            <a:r>
              <a:rPr lang="en-GB" dirty="0"/>
              <a:t>and young people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4757690" y="3390774"/>
            <a:ext cx="3059163" cy="156691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2800" b="1" dirty="0"/>
              <a:t>Gottman's research showed that emotion coached children: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0106B02C-CD04-4E70-9CAC-611ACB6A49C3}"/>
              </a:ext>
            </a:extLst>
          </p:cNvPr>
          <p:cNvSpPr/>
          <p:nvPr/>
        </p:nvSpPr>
        <p:spPr bwMode="auto">
          <a:xfrm>
            <a:off x="5275385" y="1922365"/>
            <a:ext cx="1860394" cy="133898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Are more emotionally stable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62A64D8E-6066-4B63-8C60-1F638227C9B5}"/>
              </a:ext>
            </a:extLst>
          </p:cNvPr>
          <p:cNvSpPr/>
          <p:nvPr/>
        </p:nvSpPr>
        <p:spPr bwMode="auto">
          <a:xfrm>
            <a:off x="2813538" y="4450670"/>
            <a:ext cx="1625429" cy="108012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Are more resilient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596B16B8-A8C8-4947-9CB4-DAD657018A9E}"/>
              </a:ext>
            </a:extLst>
          </p:cNvPr>
          <p:cNvSpPr/>
          <p:nvPr/>
        </p:nvSpPr>
        <p:spPr bwMode="auto">
          <a:xfrm>
            <a:off x="8051171" y="2581743"/>
            <a:ext cx="1669604" cy="108012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Are more popular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xmlns="" id="{B082F6EE-6A21-4BC4-8E53-F4CB49CAB419}"/>
              </a:ext>
            </a:extLst>
          </p:cNvPr>
          <p:cNvSpPr/>
          <p:nvPr/>
        </p:nvSpPr>
        <p:spPr bwMode="auto">
          <a:xfrm>
            <a:off x="5275385" y="5247640"/>
            <a:ext cx="2043274" cy="1288423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Have fewer behavioural problems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62FAF1D5-57F2-4794-A143-B39460D2CB72}"/>
              </a:ext>
            </a:extLst>
          </p:cNvPr>
          <p:cNvSpPr/>
          <p:nvPr/>
        </p:nvSpPr>
        <p:spPr bwMode="auto">
          <a:xfrm>
            <a:off x="8051171" y="4450670"/>
            <a:ext cx="1866552" cy="121861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Have fewer infectious illnesses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1917D209-2D41-4185-B2DD-C3B0F377EF80}"/>
              </a:ext>
            </a:extLst>
          </p:cNvPr>
          <p:cNvSpPr/>
          <p:nvPr/>
        </p:nvSpPr>
        <p:spPr bwMode="auto">
          <a:xfrm>
            <a:off x="2926799" y="2587373"/>
            <a:ext cx="1512168" cy="108012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en-GB" sz="2400" dirty="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Achieve more</a:t>
            </a:r>
          </a:p>
        </p:txBody>
      </p:sp>
    </p:spTree>
    <p:extLst>
      <p:ext uri="{BB962C8B-B14F-4D97-AF65-F5344CB8AC3E}">
        <p14:creationId xmlns:p14="http://schemas.microsoft.com/office/powerpoint/2010/main" val="1763426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Self-regulation and Resilience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62139" y="2024263"/>
            <a:ext cx="10765406" cy="4176712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Emotion coaching promotes healthy brain development while dealing with behaviour in the moment. </a:t>
            </a:r>
            <a:endParaRPr lang="en-GB" sz="2800" dirty="0" smtClean="0">
              <a:solidFill>
                <a:schemeClr val="bg1"/>
              </a:solidFill>
            </a:endParaRPr>
          </a:p>
          <a:p>
            <a:r>
              <a:rPr lang="en-GB" sz="2800" dirty="0" smtClean="0">
                <a:solidFill>
                  <a:schemeClr val="bg1"/>
                </a:solidFill>
              </a:rPr>
              <a:t>It </a:t>
            </a:r>
            <a:r>
              <a:rPr lang="en-GB" sz="2800" dirty="0">
                <a:solidFill>
                  <a:schemeClr val="bg1"/>
                </a:solidFill>
              </a:rPr>
              <a:t>provides a </a:t>
            </a:r>
            <a:r>
              <a:rPr lang="en-GB" sz="2800" dirty="0" smtClean="0">
                <a:solidFill>
                  <a:schemeClr val="bg1"/>
                </a:solidFill>
              </a:rPr>
              <a:t>description to connect feelings, </a:t>
            </a:r>
            <a:r>
              <a:rPr lang="en-GB" sz="2800" dirty="0">
                <a:solidFill>
                  <a:schemeClr val="bg1"/>
                </a:solidFill>
              </a:rPr>
              <a:t>thinking and behaving.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E0FED5D-4CCC-48C9-9A56-360A9A16846B}"/>
              </a:ext>
            </a:extLst>
          </p:cNvPr>
          <p:cNvSpPr txBox="1"/>
          <p:nvPr/>
        </p:nvSpPr>
        <p:spPr>
          <a:xfrm>
            <a:off x="164877" y="3558186"/>
            <a:ext cx="539526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>
                <a:schemeClr val="accent1"/>
              </a:buClr>
            </a:pPr>
            <a:r>
              <a:rPr lang="en-GB" sz="2800" b="1" dirty="0">
                <a:solidFill>
                  <a:schemeClr val="bg1"/>
                </a:solidFill>
              </a:rPr>
              <a:t>Rewards and sanctions provides:</a:t>
            </a:r>
          </a:p>
          <a:p>
            <a:pPr marL="285750" indent="-285750" algn="ctr">
              <a:buClr>
                <a:schemeClr val="accent1"/>
              </a:buClr>
              <a:buFont typeface="Wingdings" panose="05000000000000000000" pitchFamily="2" charset="2"/>
              <a:buChar char="§"/>
            </a:pPr>
            <a:endParaRPr lang="en-GB" sz="2400" dirty="0">
              <a:solidFill>
                <a:schemeClr val="bg1"/>
              </a:solidFill>
            </a:endParaRPr>
          </a:p>
          <a:p>
            <a:pPr algn="ctr">
              <a:buClr>
                <a:schemeClr val="accent1"/>
              </a:buClr>
            </a:pPr>
            <a:r>
              <a:rPr lang="en-GB" sz="2000" b="1" dirty="0">
                <a:solidFill>
                  <a:schemeClr val="bg1"/>
                </a:solidFill>
              </a:rPr>
              <a:t>External frameworks and regulation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DBF9AB3-520A-4F2F-8197-D8798881BA17}"/>
              </a:ext>
            </a:extLst>
          </p:cNvPr>
          <p:cNvSpPr txBox="1"/>
          <p:nvPr/>
        </p:nvSpPr>
        <p:spPr>
          <a:xfrm>
            <a:off x="6094959" y="3512020"/>
            <a:ext cx="57646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>
                <a:schemeClr val="accent1"/>
              </a:buClr>
            </a:pPr>
            <a:r>
              <a:rPr lang="en-GB" sz="2800" b="1" dirty="0">
                <a:solidFill>
                  <a:schemeClr val="bg1"/>
                </a:solidFill>
              </a:rPr>
              <a:t>Emotion Coaching provides:</a:t>
            </a:r>
          </a:p>
          <a:p>
            <a:pPr marL="285750" indent="-285750" algn="ctr">
              <a:buClr>
                <a:schemeClr val="accent1"/>
              </a:buClr>
              <a:buFont typeface="Wingdings" panose="05000000000000000000" pitchFamily="2" charset="2"/>
              <a:buChar char="§"/>
            </a:pPr>
            <a:endParaRPr lang="en-GB" sz="2400" b="1" dirty="0">
              <a:solidFill>
                <a:schemeClr val="bg1"/>
              </a:solidFill>
            </a:endParaRPr>
          </a:p>
          <a:p>
            <a:pPr algn="ctr">
              <a:buClr>
                <a:schemeClr val="accent1"/>
              </a:buClr>
            </a:pPr>
            <a:r>
              <a:rPr lang="en-GB" sz="2000" b="1" dirty="0">
                <a:solidFill>
                  <a:schemeClr val="bg1"/>
                </a:solidFill>
              </a:rPr>
              <a:t>Internal frameworks and regulation</a:t>
            </a:r>
          </a:p>
          <a:p>
            <a:endParaRPr lang="en-GB" sz="2400" dirty="0">
              <a:solidFill>
                <a:schemeClr val="bg1"/>
              </a:solidFill>
            </a:endParaRPr>
          </a:p>
        </p:txBody>
      </p:sp>
      <p:pic>
        <p:nvPicPr>
          <p:cNvPr id="2052" name="Picture 4" descr="Image result for smiley face round pictur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9216" y="4728172"/>
            <a:ext cx="1807266" cy="1807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Image result for smiley face round pictur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4129" y="4618642"/>
            <a:ext cx="1876858" cy="1876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Donut 2"/>
          <p:cNvSpPr/>
          <p:nvPr/>
        </p:nvSpPr>
        <p:spPr>
          <a:xfrm>
            <a:off x="1918384" y="4910511"/>
            <a:ext cx="1505243" cy="1457696"/>
          </a:xfrm>
          <a:prstGeom prst="donut">
            <a:avLst>
              <a:gd name="adj" fmla="val 724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" name="Donut 15"/>
          <p:cNvSpPr/>
          <p:nvPr/>
        </p:nvSpPr>
        <p:spPr>
          <a:xfrm>
            <a:off x="8273845" y="4910512"/>
            <a:ext cx="1219557" cy="1240560"/>
          </a:xfrm>
          <a:prstGeom prst="donut">
            <a:avLst>
              <a:gd name="adj" fmla="val 7243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24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Emotion coaching involves…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597975" y="1792936"/>
            <a:ext cx="10993967" cy="474434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1" dirty="0"/>
              <a:t>… a practical </a:t>
            </a:r>
            <a:r>
              <a:rPr lang="en-GB" sz="2800" b="1" dirty="0" smtClean="0"/>
              <a:t>3 step approach </a:t>
            </a:r>
            <a:r>
              <a:rPr lang="en-GB" sz="2800" b="1" dirty="0"/>
              <a:t>to dealing with behaviour in the moment</a:t>
            </a:r>
          </a:p>
          <a:p>
            <a:r>
              <a:rPr lang="en-GB" sz="2800" dirty="0"/>
              <a:t>Step 1</a:t>
            </a:r>
          </a:p>
          <a:p>
            <a:pPr lvl="1"/>
            <a:r>
              <a:rPr lang="en-GB" sz="2800" dirty="0"/>
              <a:t>Recognising, empathising, validating the feelings </a:t>
            </a:r>
            <a:r>
              <a:rPr lang="en-GB" sz="2800" dirty="0" smtClean="0"/>
              <a:t>and </a:t>
            </a:r>
            <a:r>
              <a:rPr lang="en-GB" sz="2800" dirty="0"/>
              <a:t>labelling them </a:t>
            </a:r>
            <a:r>
              <a:rPr lang="en-GB" sz="2800" b="1" dirty="0"/>
              <a:t>(it’s ok to feel…) </a:t>
            </a:r>
          </a:p>
          <a:p>
            <a:r>
              <a:rPr lang="en-GB" sz="2800" dirty="0"/>
              <a:t>Step 2</a:t>
            </a:r>
          </a:p>
          <a:p>
            <a:pPr lvl="1"/>
            <a:r>
              <a:rPr lang="en-GB" sz="2800" dirty="0"/>
              <a:t>Setting limits on </a:t>
            </a:r>
            <a:r>
              <a:rPr lang="en-GB" sz="2800" dirty="0" smtClean="0"/>
              <a:t>behaviour (as well as getting child’s narrative) where appropriate  </a:t>
            </a:r>
            <a:endParaRPr lang="en-GB" sz="2800" dirty="0"/>
          </a:p>
          <a:p>
            <a:r>
              <a:rPr lang="en-GB" sz="2800" dirty="0"/>
              <a:t>Step 3</a:t>
            </a:r>
          </a:p>
          <a:p>
            <a:pPr lvl="1"/>
            <a:r>
              <a:rPr lang="en-GB" sz="2800" dirty="0"/>
              <a:t>Problem-solving with the child or young person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9637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4BF15AB-A9E1-4D04-95F9-17466F8E0B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9716" y="284176"/>
            <a:ext cx="10677283" cy="1508760"/>
          </a:xfrm>
        </p:spPr>
        <p:txBody>
          <a:bodyPr/>
          <a:lstStyle/>
          <a:p>
            <a:r>
              <a:rPr lang="en-GB" dirty="0"/>
              <a:t>Disapproving Style</a:t>
            </a:r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xmlns="" id="{3A747ABA-6C7B-4167-8590-9BF155BDB33C}"/>
              </a:ext>
            </a:extLst>
          </p:cNvPr>
          <p:cNvSpPr/>
          <p:nvPr/>
        </p:nvSpPr>
        <p:spPr bwMode="auto">
          <a:xfrm>
            <a:off x="604911" y="1932370"/>
            <a:ext cx="2982351" cy="2390016"/>
          </a:xfrm>
          <a:prstGeom prst="wedgeRoundRectCallout">
            <a:avLst>
              <a:gd name="adj1" fmla="val 70158"/>
              <a:gd name="adj2" fmla="val -41636"/>
              <a:gd name="adj3" fmla="val 16667"/>
            </a:avLst>
          </a:prstGeom>
          <a:solidFill>
            <a:srgbClr val="FFFF99"/>
          </a:solidFill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GB"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xmlns="" id="{C324C84B-246F-456A-AA9D-5F3341DA7F08}"/>
              </a:ext>
            </a:extLst>
          </p:cNvPr>
          <p:cNvSpPr/>
          <p:nvPr/>
        </p:nvSpPr>
        <p:spPr bwMode="auto">
          <a:xfrm>
            <a:off x="8398896" y="4343619"/>
            <a:ext cx="2720345" cy="1401715"/>
          </a:xfrm>
          <a:prstGeom prst="wedgeRoundRectCallout">
            <a:avLst>
              <a:gd name="adj1" fmla="val 80524"/>
              <a:gd name="adj2" fmla="val 12319"/>
              <a:gd name="adj3" fmla="val 16667"/>
            </a:avLst>
          </a:prstGeom>
          <a:solidFill>
            <a:srgbClr val="FFFF99"/>
          </a:solidFill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GB">
              <a:solidFill>
                <a:schemeClr val="bg1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xmlns="" id="{43446BC5-BCE9-4E85-8CE3-A03F192EE109}"/>
              </a:ext>
            </a:extLst>
          </p:cNvPr>
          <p:cNvSpPr/>
          <p:nvPr/>
        </p:nvSpPr>
        <p:spPr bwMode="auto">
          <a:xfrm>
            <a:off x="4797083" y="1902200"/>
            <a:ext cx="2679893" cy="1656184"/>
          </a:xfrm>
          <a:prstGeom prst="wedgeRoundRectCallout">
            <a:avLst>
              <a:gd name="adj1" fmla="val -43405"/>
              <a:gd name="adj2" fmla="val 72693"/>
              <a:gd name="adj3" fmla="val 16667"/>
            </a:avLst>
          </a:prstGeom>
          <a:solidFill>
            <a:srgbClr val="FFFF99"/>
          </a:solidFill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GB">
              <a:solidFill>
                <a:schemeClr val="bg1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xmlns="" id="{D2105664-BB5D-4AFA-89C4-CC8376524A7B}"/>
              </a:ext>
            </a:extLst>
          </p:cNvPr>
          <p:cNvSpPr/>
          <p:nvPr/>
        </p:nvSpPr>
        <p:spPr bwMode="auto">
          <a:xfrm>
            <a:off x="8204965" y="1933354"/>
            <a:ext cx="3400881" cy="1442892"/>
          </a:xfrm>
          <a:prstGeom prst="wedgeRoundRectCallout">
            <a:avLst>
              <a:gd name="adj1" fmla="val -4875"/>
              <a:gd name="adj2" fmla="val 66438"/>
              <a:gd name="adj3" fmla="val 16667"/>
            </a:avLst>
          </a:prstGeom>
          <a:solidFill>
            <a:srgbClr val="FFFF99"/>
          </a:solidFill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GB">
              <a:solidFill>
                <a:schemeClr val="bg1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xmlns="" id="{24A8C610-62B2-423E-A779-0796DC6E3A2A}"/>
              </a:ext>
            </a:extLst>
          </p:cNvPr>
          <p:cNvSpPr/>
          <p:nvPr/>
        </p:nvSpPr>
        <p:spPr bwMode="auto">
          <a:xfrm>
            <a:off x="1202919" y="5206144"/>
            <a:ext cx="3308905" cy="1447873"/>
          </a:xfrm>
          <a:prstGeom prst="wedgeRoundRectCallout">
            <a:avLst>
              <a:gd name="adj1" fmla="val -45379"/>
              <a:gd name="adj2" fmla="val -82801"/>
              <a:gd name="adj3" fmla="val 16667"/>
            </a:avLst>
          </a:prstGeom>
          <a:solidFill>
            <a:srgbClr val="FFFF99"/>
          </a:solidFill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GB">
              <a:solidFill>
                <a:schemeClr val="bg1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7A1FBB42-DB07-452E-BA66-2CE6DF8823F1}"/>
              </a:ext>
            </a:extLst>
          </p:cNvPr>
          <p:cNvSpPr txBox="1"/>
          <p:nvPr/>
        </p:nvSpPr>
        <p:spPr>
          <a:xfrm>
            <a:off x="780888" y="2015798"/>
            <a:ext cx="25689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Negative emotions are weak and show lack of control; the child needs to ‘toughen up’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9B88F12E-8755-4B37-ABE5-E3DE18BA05FD}"/>
              </a:ext>
            </a:extLst>
          </p:cNvPr>
          <p:cNvSpPr txBox="1"/>
          <p:nvPr/>
        </p:nvSpPr>
        <p:spPr>
          <a:xfrm>
            <a:off x="5006363" y="1914684"/>
            <a:ext cx="222549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Lacks empathy and instead, is </a:t>
            </a:r>
            <a:r>
              <a:rPr lang="en-GB" sz="2400" b="1" dirty="0">
                <a:solidFill>
                  <a:schemeClr val="bg1"/>
                </a:solidFill>
              </a:rPr>
              <a:t>critical</a:t>
            </a:r>
            <a:r>
              <a:rPr lang="en-GB" sz="2400" dirty="0">
                <a:solidFill>
                  <a:schemeClr val="bg1"/>
                </a:solidFill>
              </a:rPr>
              <a:t> and/or </a:t>
            </a:r>
            <a:r>
              <a:rPr lang="en-GB" sz="2400" b="1" dirty="0">
                <a:solidFill>
                  <a:schemeClr val="bg1"/>
                </a:solidFill>
              </a:rPr>
              <a:t>intolerant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564C3CD-C655-4370-A99E-5D4B9B8CAA5C}"/>
              </a:ext>
            </a:extLst>
          </p:cNvPr>
          <p:cNvSpPr txBox="1"/>
          <p:nvPr/>
        </p:nvSpPr>
        <p:spPr>
          <a:xfrm>
            <a:off x="1350498" y="5320544"/>
            <a:ext cx="2945302" cy="1200329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Uses punishment or discipline to get rid of emotions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C9DD770D-6768-41A6-8A7A-5B628E42ECBB}"/>
              </a:ext>
            </a:extLst>
          </p:cNvPr>
          <p:cNvSpPr txBox="1"/>
          <p:nvPr/>
        </p:nvSpPr>
        <p:spPr>
          <a:xfrm>
            <a:off x="8717273" y="4444311"/>
            <a:ext cx="23762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Notices the </a:t>
            </a:r>
            <a:r>
              <a:rPr lang="en-GB" sz="2400" b="1" dirty="0">
                <a:solidFill>
                  <a:schemeClr val="bg1"/>
                </a:solidFill>
              </a:rPr>
              <a:t>behaviour</a:t>
            </a:r>
            <a:r>
              <a:rPr lang="en-GB" sz="2400" dirty="0">
                <a:solidFill>
                  <a:schemeClr val="bg1"/>
                </a:solidFill>
              </a:rPr>
              <a:t> but not the </a:t>
            </a:r>
            <a:r>
              <a:rPr lang="en-GB" sz="2400" dirty="0" smtClean="0">
                <a:solidFill>
                  <a:schemeClr val="bg1"/>
                </a:solidFill>
              </a:rPr>
              <a:t>emotions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8FAD1069-049C-450A-A339-94E444E541C6}"/>
              </a:ext>
            </a:extLst>
          </p:cNvPr>
          <p:cNvSpPr txBox="1"/>
          <p:nvPr/>
        </p:nvSpPr>
        <p:spPr>
          <a:xfrm>
            <a:off x="8204965" y="1999348"/>
            <a:ext cx="31082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Believes that negative emotions are </a:t>
            </a:r>
            <a:r>
              <a:rPr lang="en-GB" sz="2400" b="1" dirty="0">
                <a:solidFill>
                  <a:schemeClr val="bg1"/>
                </a:solidFill>
              </a:rPr>
              <a:t>used to manipulate </a:t>
            </a:r>
          </a:p>
        </p:txBody>
      </p:sp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xmlns="" id="{CE16635D-1DF2-4004-BC4F-BCD3658CD6A8}"/>
              </a:ext>
            </a:extLst>
          </p:cNvPr>
          <p:cNvSpPr/>
          <p:nvPr/>
        </p:nvSpPr>
        <p:spPr bwMode="auto">
          <a:xfrm>
            <a:off x="5326726" y="4216383"/>
            <a:ext cx="2131634" cy="1656184"/>
          </a:xfrm>
          <a:prstGeom prst="wedgeRoundRectCallout">
            <a:avLst>
              <a:gd name="adj1" fmla="val -5654"/>
              <a:gd name="adj2" fmla="val 93928"/>
              <a:gd name="adj3" fmla="val 16667"/>
            </a:avLst>
          </a:prstGeom>
          <a:solidFill>
            <a:srgbClr val="FFFF99"/>
          </a:solidFill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GB">
              <a:solidFill>
                <a:schemeClr val="bg1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3B708778-9FC2-463B-AEB8-F3B9BD5C84AB}"/>
              </a:ext>
            </a:extLst>
          </p:cNvPr>
          <p:cNvSpPr txBox="1"/>
          <p:nvPr/>
        </p:nvSpPr>
        <p:spPr>
          <a:xfrm>
            <a:off x="5410432" y="4322386"/>
            <a:ext cx="20665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Feels the </a:t>
            </a:r>
            <a:r>
              <a:rPr lang="en-GB" sz="2400" dirty="0">
                <a:solidFill>
                  <a:schemeClr val="bg1"/>
                </a:solidFill>
              </a:rPr>
              <a:t>need to </a:t>
            </a:r>
            <a:r>
              <a:rPr lang="en-GB" sz="2400" b="1" dirty="0">
                <a:solidFill>
                  <a:schemeClr val="bg1"/>
                </a:solidFill>
              </a:rPr>
              <a:t>control</a:t>
            </a:r>
            <a:r>
              <a:rPr lang="en-GB" sz="2400" dirty="0">
                <a:solidFill>
                  <a:schemeClr val="bg1"/>
                </a:solidFill>
              </a:rPr>
              <a:t> and regain power</a:t>
            </a:r>
          </a:p>
        </p:txBody>
      </p:sp>
    </p:spTree>
    <p:extLst>
      <p:ext uri="{BB962C8B-B14F-4D97-AF65-F5344CB8AC3E}">
        <p14:creationId xmlns:p14="http://schemas.microsoft.com/office/powerpoint/2010/main" val="1774564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4BF15AB-A9E1-4D04-95F9-17466F8E0B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Dismissing Style</a:t>
            </a:r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xmlns="" id="{3A747ABA-6C7B-4167-8590-9BF155BDB33C}"/>
              </a:ext>
            </a:extLst>
          </p:cNvPr>
          <p:cNvSpPr/>
          <p:nvPr/>
        </p:nvSpPr>
        <p:spPr bwMode="auto">
          <a:xfrm>
            <a:off x="846162" y="1901828"/>
            <a:ext cx="3316406" cy="1648924"/>
          </a:xfrm>
          <a:prstGeom prst="wedgeRoundRectCallout">
            <a:avLst>
              <a:gd name="adj1" fmla="val 66830"/>
              <a:gd name="adj2" fmla="val -47941"/>
              <a:gd name="adj3" fmla="val 16667"/>
            </a:avLst>
          </a:prstGeom>
          <a:solidFill>
            <a:srgbClr val="FFFF99"/>
          </a:solidFill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GB"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xmlns="" id="{C324C84B-246F-456A-AA9D-5F3341DA7F08}"/>
              </a:ext>
            </a:extLst>
          </p:cNvPr>
          <p:cNvSpPr/>
          <p:nvPr/>
        </p:nvSpPr>
        <p:spPr bwMode="auto">
          <a:xfrm>
            <a:off x="8383829" y="4382248"/>
            <a:ext cx="3093938" cy="1784252"/>
          </a:xfrm>
          <a:prstGeom prst="wedgeRoundRectCallout">
            <a:avLst>
              <a:gd name="adj1" fmla="val 6728"/>
              <a:gd name="adj2" fmla="val 77512"/>
              <a:gd name="adj3" fmla="val 16667"/>
            </a:avLst>
          </a:prstGeom>
          <a:solidFill>
            <a:srgbClr val="FFFF99"/>
          </a:solidFill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GB">
              <a:solidFill>
                <a:schemeClr val="bg1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xmlns="" id="{43446BC5-BCE9-4E85-8CE3-A03F192EE109}"/>
              </a:ext>
            </a:extLst>
          </p:cNvPr>
          <p:cNvSpPr/>
          <p:nvPr/>
        </p:nvSpPr>
        <p:spPr bwMode="auto">
          <a:xfrm>
            <a:off x="5425251" y="1846833"/>
            <a:ext cx="2432301" cy="1656184"/>
          </a:xfrm>
          <a:prstGeom prst="wedgeRoundRectCallout">
            <a:avLst>
              <a:gd name="adj1" fmla="val -69669"/>
              <a:gd name="adj2" fmla="val 12385"/>
              <a:gd name="adj3" fmla="val 16667"/>
            </a:avLst>
          </a:prstGeom>
          <a:solidFill>
            <a:srgbClr val="FFFF99"/>
          </a:solidFill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GB" dirty="0">
              <a:solidFill>
                <a:schemeClr val="bg1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xmlns="" id="{D2105664-BB5D-4AFA-89C4-CC8376524A7B}"/>
              </a:ext>
            </a:extLst>
          </p:cNvPr>
          <p:cNvSpPr/>
          <p:nvPr/>
        </p:nvSpPr>
        <p:spPr bwMode="auto">
          <a:xfrm>
            <a:off x="8610734" y="1836937"/>
            <a:ext cx="2580429" cy="1866701"/>
          </a:xfrm>
          <a:prstGeom prst="wedgeRoundRectCallout">
            <a:avLst>
              <a:gd name="adj1" fmla="val -57477"/>
              <a:gd name="adj2" fmla="val -65450"/>
              <a:gd name="adj3" fmla="val 16667"/>
            </a:avLst>
          </a:prstGeom>
          <a:solidFill>
            <a:srgbClr val="FFFF99"/>
          </a:solidFill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GB">
              <a:solidFill>
                <a:schemeClr val="bg1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xmlns="" id="{24A8C610-62B2-423E-A779-0796DC6E3A2A}"/>
              </a:ext>
            </a:extLst>
          </p:cNvPr>
          <p:cNvSpPr/>
          <p:nvPr/>
        </p:nvSpPr>
        <p:spPr bwMode="auto">
          <a:xfrm>
            <a:off x="271417" y="3819116"/>
            <a:ext cx="3167018" cy="2055318"/>
          </a:xfrm>
          <a:prstGeom prst="wedgeRoundRectCallout">
            <a:avLst>
              <a:gd name="adj1" fmla="val 5374"/>
              <a:gd name="adj2" fmla="val 83421"/>
              <a:gd name="adj3" fmla="val 16667"/>
            </a:avLst>
          </a:prstGeom>
          <a:solidFill>
            <a:srgbClr val="FFFF99"/>
          </a:solidFill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GB">
              <a:solidFill>
                <a:schemeClr val="bg1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7A1FBB42-DB07-452E-BA66-2CE6DF8823F1}"/>
              </a:ext>
            </a:extLst>
          </p:cNvPr>
          <p:cNvSpPr txBox="1"/>
          <p:nvPr/>
        </p:nvSpPr>
        <p:spPr>
          <a:xfrm>
            <a:off x="982639" y="1901827"/>
            <a:ext cx="3297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Wants the child/ young person to feel better but is </a:t>
            </a:r>
            <a:r>
              <a:rPr lang="en-GB" sz="2400" b="1" dirty="0">
                <a:solidFill>
                  <a:schemeClr val="bg1"/>
                </a:solidFill>
              </a:rPr>
              <a:t>uncomfortable</a:t>
            </a:r>
            <a:r>
              <a:rPr lang="en-GB" sz="2400" dirty="0">
                <a:solidFill>
                  <a:schemeClr val="bg1"/>
                </a:solidFill>
              </a:rPr>
              <a:t> with negative emotions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9B88F12E-8755-4B37-ABE5-E3DE18BA05FD}"/>
              </a:ext>
            </a:extLst>
          </p:cNvPr>
          <p:cNvSpPr txBox="1"/>
          <p:nvPr/>
        </p:nvSpPr>
        <p:spPr>
          <a:xfrm>
            <a:off x="5591944" y="1792936"/>
            <a:ext cx="23790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Sees negative emotions as ‘toxic’ and to be ‘got over’ quickly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9564C3CD-C655-4370-A99E-5D4B9B8CAA5C}"/>
              </a:ext>
            </a:extLst>
          </p:cNvPr>
          <p:cNvSpPr txBox="1"/>
          <p:nvPr/>
        </p:nvSpPr>
        <p:spPr>
          <a:xfrm>
            <a:off x="378378" y="3935442"/>
            <a:ext cx="295309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Reduces or minimizes the emotional experience: “You’ll be fine”, “It’s not a big deal”.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C9DD770D-6768-41A6-8A7A-5B628E42ECBB}"/>
              </a:ext>
            </a:extLst>
          </p:cNvPr>
          <p:cNvSpPr txBox="1"/>
          <p:nvPr/>
        </p:nvSpPr>
        <p:spPr>
          <a:xfrm>
            <a:off x="8470702" y="4489544"/>
            <a:ext cx="2769783" cy="156966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Uses logic or distraction to get rid of the emotion: “Have a biscuit!”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8FAD1069-049C-450A-A339-94E444E541C6}"/>
              </a:ext>
            </a:extLst>
          </p:cNvPr>
          <p:cNvSpPr txBox="1"/>
          <p:nvPr/>
        </p:nvSpPr>
        <p:spPr>
          <a:xfrm>
            <a:off x="8724189" y="1954679"/>
            <a:ext cx="2262810" cy="156966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Believes paying attention to emotions makes them worse</a:t>
            </a:r>
          </a:p>
        </p:txBody>
      </p:sp>
      <p:sp>
        <p:nvSpPr>
          <p:cNvPr id="15" name="Speech Bubble: Rectangle with Corners Rounded 14">
            <a:extLst>
              <a:ext uri="{FF2B5EF4-FFF2-40B4-BE49-F238E27FC236}">
                <a16:creationId xmlns:a16="http://schemas.microsoft.com/office/drawing/2014/main" xmlns="" id="{CE16635D-1DF2-4004-BC4F-BCD3658CD6A8}"/>
              </a:ext>
            </a:extLst>
          </p:cNvPr>
          <p:cNvSpPr/>
          <p:nvPr/>
        </p:nvSpPr>
        <p:spPr bwMode="auto">
          <a:xfrm>
            <a:off x="4577071" y="3747639"/>
            <a:ext cx="2744052" cy="2006822"/>
          </a:xfrm>
          <a:prstGeom prst="wedgeRoundRectCallout">
            <a:avLst>
              <a:gd name="adj1" fmla="val -2132"/>
              <a:gd name="adj2" fmla="val 74417"/>
              <a:gd name="adj3" fmla="val 16667"/>
            </a:avLst>
          </a:prstGeom>
          <a:solidFill>
            <a:srgbClr val="FFFF99"/>
          </a:solidFill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GB">
              <a:solidFill>
                <a:schemeClr val="bg1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3B708778-9FC2-463B-AEB8-F3B9BD5C84AB}"/>
              </a:ext>
            </a:extLst>
          </p:cNvPr>
          <p:cNvSpPr txBox="1"/>
          <p:nvPr/>
        </p:nvSpPr>
        <p:spPr>
          <a:xfrm>
            <a:off x="4642018" y="3819116"/>
            <a:ext cx="267910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Motivated by the need to rescue/make things better: “I’ll buy you a new one!”</a:t>
            </a:r>
          </a:p>
        </p:txBody>
      </p:sp>
    </p:spTree>
    <p:extLst>
      <p:ext uri="{BB962C8B-B14F-4D97-AF65-F5344CB8AC3E}">
        <p14:creationId xmlns:p14="http://schemas.microsoft.com/office/powerpoint/2010/main" val="4225106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157487" y="64211"/>
            <a:ext cx="9784080" cy="150876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Disapproving </a:t>
            </a:r>
            <a:r>
              <a:rPr lang="en-GB" dirty="0"/>
              <a:t>and dismissing may seem to work, but the actual message is …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57175" y="1884522"/>
            <a:ext cx="4031712" cy="2135247"/>
          </a:xfrm>
        </p:spPr>
        <p:txBody>
          <a:bodyPr>
            <a:noAutofit/>
          </a:bodyPr>
          <a:lstStyle/>
          <a:p>
            <a:pPr marL="457200" lvl="1" indent="0">
              <a:lnSpc>
                <a:spcPct val="110000"/>
              </a:lnSpc>
              <a:buNone/>
            </a:pPr>
            <a:r>
              <a:rPr lang="en-GB" sz="2400" b="1" dirty="0">
                <a:solidFill>
                  <a:schemeClr val="tx2">
                    <a:lumMod val="10000"/>
                  </a:schemeClr>
                </a:solidFill>
              </a:rPr>
              <a:t>Can lead to </a:t>
            </a:r>
            <a:r>
              <a:rPr lang="en-GB" sz="2400" b="1" dirty="0" smtClean="0">
                <a:solidFill>
                  <a:schemeClr val="tx2">
                    <a:lumMod val="10000"/>
                  </a:schemeClr>
                </a:solidFill>
              </a:rPr>
              <a:t>hiding of emotions</a:t>
            </a:r>
            <a:r>
              <a:rPr lang="en-GB" sz="2400" b="1" dirty="0">
                <a:solidFill>
                  <a:schemeClr val="tx2">
                    <a:lumMod val="10000"/>
                  </a:schemeClr>
                </a:solidFill>
              </a:rPr>
              <a:t>, less (or no) self-regulation, reliance on distraction to get rid of emotion</a:t>
            </a:r>
          </a:p>
        </p:txBody>
      </p:sp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xmlns="" id="{24A8AAC4-53AD-4C10-843D-FDAEAF3C1F4A}"/>
              </a:ext>
            </a:extLst>
          </p:cNvPr>
          <p:cNvSpPr/>
          <p:nvPr/>
        </p:nvSpPr>
        <p:spPr bwMode="auto">
          <a:xfrm>
            <a:off x="4324383" y="2101893"/>
            <a:ext cx="3367864" cy="2559978"/>
          </a:xfrm>
          <a:prstGeom prst="wedgeRoundRectCallout">
            <a:avLst>
              <a:gd name="adj1" fmla="val 56972"/>
              <a:gd name="adj2" fmla="val -77711"/>
              <a:gd name="adj3" fmla="val 16667"/>
            </a:avLst>
          </a:prstGeom>
          <a:solidFill>
            <a:srgbClr val="FFFF99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</a:rPr>
              <a:t>“What you are feeling is not right, your assessment of the situation is wrong, you must not feel this way”</a:t>
            </a:r>
            <a:endParaRPr lang="en-GB" sz="2400" b="1" dirty="0">
              <a:solidFill>
                <a:schemeClr val="bg1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xmlns="" id="{BCFE7401-8615-42E9-B689-53CDBEDA54C9}"/>
              </a:ext>
            </a:extLst>
          </p:cNvPr>
          <p:cNvSpPr txBox="1">
            <a:spLocks/>
          </p:cNvSpPr>
          <p:nvPr/>
        </p:nvSpPr>
        <p:spPr>
          <a:xfrm>
            <a:off x="257175" y="4725317"/>
            <a:ext cx="4067208" cy="15838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49263" rtl="0" fontAlgn="base" hangingPunct="0">
              <a:lnSpc>
                <a:spcPct val="93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100000"/>
              <a:buFontTx/>
              <a:buBlip>
                <a:blip r:embed="rId3"/>
              </a:buBlip>
              <a:defRPr sz="22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49263" rtl="0" fontAlgn="base" hangingPunct="0">
              <a:lnSpc>
                <a:spcPct val="9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257300" indent="-342900" algn="l" defTabSz="449263" rtl="0" fontAlgn="base" hangingPunct="0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̶"/>
              <a:defRPr sz="1800" i="1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57350" indent="-28575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ts val="513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i="1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ts val="2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10000"/>
              </a:lnSpc>
              <a:buNone/>
            </a:pPr>
            <a:r>
              <a:rPr lang="en-GB" sz="2400" b="1" dirty="0"/>
              <a:t>The child does not learn to trust their own feelings, which affects their </a:t>
            </a:r>
            <a:r>
              <a:rPr lang="en-GB" sz="2400" b="1" dirty="0" smtClean="0"/>
              <a:t>ability to </a:t>
            </a:r>
            <a:r>
              <a:rPr lang="en-GB" sz="2400" b="1" dirty="0"/>
              <a:t>make </a:t>
            </a:r>
            <a:r>
              <a:rPr lang="en-GB" sz="2400" b="1" dirty="0" smtClean="0"/>
              <a:t>decisions</a:t>
            </a:r>
            <a:endParaRPr lang="en-GB" sz="2400" b="1" dirty="0"/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xmlns="" id="{3D36F1FE-0B86-4C95-B724-9FFABD2FE408}"/>
              </a:ext>
            </a:extLst>
          </p:cNvPr>
          <p:cNvSpPr txBox="1">
            <a:spLocks/>
          </p:cNvSpPr>
          <p:nvPr/>
        </p:nvSpPr>
        <p:spPr>
          <a:xfrm>
            <a:off x="4457357" y="5016765"/>
            <a:ext cx="3184341" cy="15838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49263" rtl="0" fontAlgn="base" hangingPunct="0">
              <a:lnSpc>
                <a:spcPct val="93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100000"/>
              <a:buFontTx/>
              <a:buBlip>
                <a:blip r:embed="rId3"/>
              </a:buBlip>
              <a:defRPr sz="22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49263" rtl="0" fontAlgn="base" hangingPunct="0">
              <a:lnSpc>
                <a:spcPct val="9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257300" indent="-342900" algn="l" defTabSz="449263" rtl="0" fontAlgn="base" hangingPunct="0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̶"/>
              <a:defRPr sz="1800" i="1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57350" indent="-28575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ts val="513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i="1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ts val="2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00000"/>
              </a:lnSpc>
              <a:buNone/>
            </a:pPr>
            <a:r>
              <a:rPr lang="en-GB" sz="2400" b="1" dirty="0"/>
              <a:t>They do not have opportunities to self-regulate or problem-solve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xmlns="" id="{49EE08B4-D5D7-49F2-A393-6E153E42D6E8}"/>
              </a:ext>
            </a:extLst>
          </p:cNvPr>
          <p:cNvSpPr txBox="1">
            <a:spLocks/>
          </p:cNvSpPr>
          <p:nvPr/>
        </p:nvSpPr>
        <p:spPr>
          <a:xfrm>
            <a:off x="7793345" y="4326904"/>
            <a:ext cx="4279593" cy="19822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49263" rtl="0" fontAlgn="base" hangingPunct="0">
              <a:lnSpc>
                <a:spcPct val="93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100000"/>
              <a:buFontTx/>
              <a:buBlip>
                <a:blip r:embed="rId3"/>
              </a:buBlip>
              <a:defRPr sz="22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49263" rtl="0" fontAlgn="base" hangingPunct="0">
              <a:lnSpc>
                <a:spcPct val="9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257300" indent="-342900" algn="l" defTabSz="449263" rtl="0" fontAlgn="base" hangingPunct="0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̶"/>
              <a:defRPr sz="1800" i="1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57350" indent="-28575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ts val="513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i="1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ts val="2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10000"/>
              </a:lnSpc>
              <a:buNone/>
            </a:pPr>
            <a:r>
              <a:rPr lang="en-GB" sz="2400" b="1" dirty="0"/>
              <a:t>They are not given opportunities to experience emotions and deal with them </a:t>
            </a:r>
            <a:r>
              <a:rPr lang="en-GB" sz="2400" b="1" dirty="0" smtClean="0"/>
              <a:t>effectively, </a:t>
            </a:r>
            <a:r>
              <a:rPr lang="en-GB" sz="2400" b="1" dirty="0"/>
              <a:t>so grow up unprepared for life’s challenges</a:t>
            </a:r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xmlns="" id="{92C8EB13-0592-49DC-B13F-F04FDF8B06E6}"/>
              </a:ext>
            </a:extLst>
          </p:cNvPr>
          <p:cNvSpPr txBox="1">
            <a:spLocks/>
          </p:cNvSpPr>
          <p:nvPr/>
        </p:nvSpPr>
        <p:spPr>
          <a:xfrm>
            <a:off x="7817266" y="1934432"/>
            <a:ext cx="3898483" cy="166954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49263" rtl="0" fontAlgn="base" hangingPunct="0">
              <a:lnSpc>
                <a:spcPct val="93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100000"/>
              <a:buFontTx/>
              <a:buBlip>
                <a:blip r:embed="rId3"/>
              </a:buBlip>
              <a:defRPr sz="22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49263" rtl="0" fontAlgn="base" hangingPunct="0">
              <a:lnSpc>
                <a:spcPct val="9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defRPr sz="2000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257300" indent="-342900" algn="l" defTabSz="449263" rtl="0" fontAlgn="base" hangingPunct="0">
              <a:lnSpc>
                <a:spcPct val="93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̶"/>
              <a:defRPr sz="1800" i="1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57350" indent="-28575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ts val="513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i="1"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49263" rtl="0" fontAlgn="base" hangingPunct="0">
              <a:lnSpc>
                <a:spcPct val="93000"/>
              </a:lnSpc>
              <a:spcBef>
                <a:spcPct val="0"/>
              </a:spcBef>
              <a:spcAft>
                <a:spcPts val="25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kern="1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00000"/>
              </a:lnSpc>
              <a:buNone/>
            </a:pPr>
            <a:r>
              <a:rPr lang="en-GB" sz="2400" b="1" dirty="0"/>
              <a:t>Generates more negative feelings – resentment, guilt, shame, anger</a:t>
            </a:r>
          </a:p>
        </p:txBody>
      </p:sp>
      <p:sp>
        <p:nvSpPr>
          <p:cNvPr id="3" name="Arrow: Right 2">
            <a:extLst>
              <a:ext uri="{FF2B5EF4-FFF2-40B4-BE49-F238E27FC236}">
                <a16:creationId xmlns:a16="http://schemas.microsoft.com/office/drawing/2014/main" xmlns="" id="{422B20BB-8FDF-435B-A1B2-0A04BE6F9B38}"/>
              </a:ext>
            </a:extLst>
          </p:cNvPr>
          <p:cNvSpPr/>
          <p:nvPr/>
        </p:nvSpPr>
        <p:spPr bwMode="auto">
          <a:xfrm>
            <a:off x="3996219" y="5697251"/>
            <a:ext cx="832956" cy="360040"/>
          </a:xfrm>
          <a:prstGeom prst="rightArrow">
            <a:avLst/>
          </a:prstGeom>
          <a:solidFill>
            <a:srgbClr val="00B05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GB">
              <a:solidFill>
                <a:schemeClr val="bg1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xmlns="" id="{4EE45202-848D-40BE-AFB4-120E338FA840}"/>
              </a:ext>
            </a:extLst>
          </p:cNvPr>
          <p:cNvSpPr/>
          <p:nvPr/>
        </p:nvSpPr>
        <p:spPr bwMode="auto">
          <a:xfrm>
            <a:off x="7433305" y="5697251"/>
            <a:ext cx="864832" cy="360040"/>
          </a:xfrm>
          <a:prstGeom prst="rightArrow">
            <a:avLst/>
          </a:prstGeom>
          <a:solidFill>
            <a:srgbClr val="00B05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GB">
              <a:solidFill>
                <a:schemeClr val="bg1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13" name="Arrow: Up 12">
            <a:extLst>
              <a:ext uri="{FF2B5EF4-FFF2-40B4-BE49-F238E27FC236}">
                <a16:creationId xmlns:a16="http://schemas.microsoft.com/office/drawing/2014/main" xmlns="" id="{D718DF41-3395-468F-99C4-261B316C7CB5}"/>
              </a:ext>
            </a:extLst>
          </p:cNvPr>
          <p:cNvSpPr/>
          <p:nvPr/>
        </p:nvSpPr>
        <p:spPr bwMode="auto">
          <a:xfrm>
            <a:off x="9383559" y="3471863"/>
            <a:ext cx="360040" cy="855041"/>
          </a:xfrm>
          <a:prstGeom prst="upArrow">
            <a:avLst/>
          </a:prstGeom>
          <a:solidFill>
            <a:srgbClr val="00B05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GB" dirty="0">
              <a:solidFill>
                <a:schemeClr val="bg1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14" name="Arrow: Down 13">
            <a:extLst>
              <a:ext uri="{FF2B5EF4-FFF2-40B4-BE49-F238E27FC236}">
                <a16:creationId xmlns:a16="http://schemas.microsoft.com/office/drawing/2014/main" xmlns="" id="{E91AC920-AB28-452E-94BB-58A9182F39A1}"/>
              </a:ext>
            </a:extLst>
          </p:cNvPr>
          <p:cNvSpPr/>
          <p:nvPr/>
        </p:nvSpPr>
        <p:spPr bwMode="auto">
          <a:xfrm>
            <a:off x="1906078" y="4037583"/>
            <a:ext cx="366953" cy="687733"/>
          </a:xfrm>
          <a:prstGeom prst="downArrow">
            <a:avLst/>
          </a:prstGeom>
          <a:solidFill>
            <a:srgbClr val="00B05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GB">
              <a:solidFill>
                <a:schemeClr val="bg1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4385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Laissez faire style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0" y="1487606"/>
            <a:ext cx="12192000" cy="5370394"/>
          </a:xfrm>
          <a:solidFill>
            <a:schemeClr val="bg2"/>
          </a:solidFill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en-GB" sz="2900" b="1" dirty="0">
                <a:solidFill>
                  <a:schemeClr val="bg1"/>
                </a:solidFill>
              </a:rPr>
              <a:t>Occurs when the adult is overwhelmed by the power of the emotions driving the child: there are two flipped lids…</a:t>
            </a:r>
          </a:p>
          <a:p>
            <a:pPr marL="0" indent="0">
              <a:lnSpc>
                <a:spcPct val="120000"/>
              </a:lnSpc>
              <a:buNone/>
            </a:pPr>
            <a:endParaRPr lang="en-GB" sz="2900" b="1" dirty="0">
              <a:solidFill>
                <a:schemeClr val="bg1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900" b="1" dirty="0">
              <a:solidFill>
                <a:schemeClr val="bg1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900" b="1" dirty="0">
              <a:solidFill>
                <a:schemeClr val="bg1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900" b="1" dirty="0">
              <a:solidFill>
                <a:schemeClr val="bg1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endParaRPr lang="en-GB" sz="2900" b="1" dirty="0">
              <a:solidFill>
                <a:schemeClr val="bg1"/>
              </a:solidFill>
            </a:endParaRPr>
          </a:p>
          <a:p>
            <a:pPr lvl="1">
              <a:lnSpc>
                <a:spcPct val="120000"/>
              </a:lnSpc>
            </a:pPr>
            <a:r>
              <a:rPr lang="en-GB" sz="2900" b="1" dirty="0">
                <a:solidFill>
                  <a:schemeClr val="bg1"/>
                </a:solidFill>
              </a:rPr>
              <a:t>The adult feels </a:t>
            </a:r>
            <a:r>
              <a:rPr lang="en-GB" sz="2900" b="1" dirty="0" smtClean="0">
                <a:solidFill>
                  <a:schemeClr val="bg1"/>
                </a:solidFill>
              </a:rPr>
              <a:t>helpless, afraid </a:t>
            </a:r>
            <a:r>
              <a:rPr lang="en-GB" sz="2900" b="1" dirty="0">
                <a:solidFill>
                  <a:schemeClr val="bg1"/>
                </a:solidFill>
              </a:rPr>
              <a:t>or distressed</a:t>
            </a:r>
          </a:p>
          <a:p>
            <a:pPr lvl="1">
              <a:lnSpc>
                <a:spcPct val="120000"/>
              </a:lnSpc>
            </a:pPr>
            <a:r>
              <a:rPr lang="en-GB" sz="2900" b="1" dirty="0">
                <a:solidFill>
                  <a:schemeClr val="bg1"/>
                </a:solidFill>
              </a:rPr>
              <a:t>Despite the empathy of the adult, the child experiences no safe containment of their emotions</a:t>
            </a:r>
          </a:p>
          <a:p>
            <a:pPr lvl="1">
              <a:lnSpc>
                <a:spcPct val="120000"/>
              </a:lnSpc>
            </a:pPr>
            <a:r>
              <a:rPr lang="en-GB" sz="2900" b="1" dirty="0">
                <a:solidFill>
                  <a:schemeClr val="bg1"/>
                </a:solidFill>
              </a:rPr>
              <a:t>The child receives no guidance on how to manage the feelings</a:t>
            </a:r>
          </a:p>
          <a:p>
            <a:pPr>
              <a:lnSpc>
                <a:spcPct val="120000"/>
              </a:lnSpc>
            </a:pPr>
            <a:r>
              <a:rPr lang="en-GB" sz="2900" b="1" dirty="0">
                <a:solidFill>
                  <a:schemeClr val="bg1"/>
                </a:solidFill>
              </a:rPr>
              <a:t>Once the adult is in laissez faire, the behaviour will escalate</a:t>
            </a:r>
          </a:p>
          <a:p>
            <a:pPr marL="0" indent="0">
              <a:buNone/>
            </a:pPr>
            <a:endParaRPr lang="en-GB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9AAE0A1-417B-48A1-A636-FC6FEF266C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681" y="2226428"/>
            <a:ext cx="3075790" cy="246063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C0D98904-2141-4517-A6AC-E6B39B64C31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47" r="10323"/>
          <a:stretch/>
        </p:blipFill>
        <p:spPr>
          <a:xfrm>
            <a:off x="2209629" y="2241755"/>
            <a:ext cx="3036289" cy="2445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431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do we do emotion coaching?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624418" y="1885071"/>
            <a:ext cx="6634511" cy="4972929"/>
          </a:xfrm>
        </p:spPr>
        <p:txBody>
          <a:bodyPr>
            <a:normAutofit lnSpcReduction="10000"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Having emotional awareness of own emotions (meta-emotion philosophy)</a:t>
            </a:r>
          </a:p>
          <a:p>
            <a:pPr marL="0" indent="0" algn="ctr">
              <a:buNone/>
            </a:pPr>
            <a:r>
              <a:rPr lang="en-GB" sz="2800" i="1" dirty="0">
                <a:solidFill>
                  <a:schemeClr val="bg1"/>
                </a:solidFill>
              </a:rPr>
              <a:t>“Put on your oxygen mask first before putting it on the child”</a:t>
            </a:r>
          </a:p>
          <a:p>
            <a:r>
              <a:rPr lang="en-GB" sz="2800" dirty="0">
                <a:solidFill>
                  <a:schemeClr val="bg1"/>
                </a:solidFill>
              </a:rPr>
              <a:t>Recognising the power and purpose of emotions</a:t>
            </a:r>
          </a:p>
          <a:p>
            <a:r>
              <a:rPr lang="en-GB" sz="2800" dirty="0">
                <a:solidFill>
                  <a:schemeClr val="bg1"/>
                </a:solidFill>
              </a:rPr>
              <a:t> Empathising</a:t>
            </a:r>
          </a:p>
          <a:p>
            <a:r>
              <a:rPr lang="en-GB" sz="2800" dirty="0">
                <a:solidFill>
                  <a:schemeClr val="bg1"/>
                </a:solidFill>
              </a:rPr>
              <a:t> Active listening / </a:t>
            </a:r>
            <a:r>
              <a:rPr lang="en-GB" sz="2800" dirty="0" smtClean="0">
                <a:solidFill>
                  <a:schemeClr val="bg1"/>
                </a:solidFill>
              </a:rPr>
              <a:t>relationship building</a:t>
            </a:r>
            <a:endParaRPr lang="en-GB" sz="2800" dirty="0">
              <a:solidFill>
                <a:schemeClr val="bg1"/>
              </a:solidFill>
            </a:endParaRPr>
          </a:p>
          <a:p>
            <a:r>
              <a:rPr lang="en-GB" sz="2800" dirty="0">
                <a:solidFill>
                  <a:schemeClr val="bg1"/>
                </a:solidFill>
              </a:rPr>
              <a:t> </a:t>
            </a:r>
            <a:r>
              <a:rPr lang="en-GB" sz="2800" dirty="0" smtClean="0">
                <a:solidFill>
                  <a:schemeClr val="bg1"/>
                </a:solidFill>
              </a:rPr>
              <a:t>Problem solving</a:t>
            </a:r>
            <a:endParaRPr lang="en-GB" sz="2800" dirty="0">
              <a:solidFill>
                <a:schemeClr val="bg1"/>
              </a:solidFill>
            </a:endParaRPr>
          </a:p>
          <a:p>
            <a:r>
              <a:rPr lang="en-GB" sz="2800" dirty="0">
                <a:solidFill>
                  <a:schemeClr val="bg1"/>
                </a:solidFill>
              </a:rPr>
              <a:t> Role-modelling</a:t>
            </a:r>
          </a:p>
          <a:p>
            <a:endParaRPr lang="en-GB" dirty="0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501" y="2192582"/>
            <a:ext cx="3097212" cy="4100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8099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Emotion coaching style: </a:t>
            </a:r>
            <a:br>
              <a:rPr lang="en-GB" dirty="0"/>
            </a:br>
            <a:r>
              <a:rPr lang="en-GB" dirty="0"/>
              <a:t>high empathy / high guidance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69350" y="1899138"/>
            <a:ext cx="10993967" cy="449829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800" b="1" dirty="0">
                <a:solidFill>
                  <a:schemeClr val="bg1"/>
                </a:solidFill>
              </a:rPr>
              <a:t>Three steps to success:</a:t>
            </a:r>
          </a:p>
          <a:p>
            <a:r>
              <a:rPr lang="en-GB" sz="2800" dirty="0">
                <a:solidFill>
                  <a:schemeClr val="bg1"/>
                </a:solidFill>
              </a:rPr>
              <a:t>Step 1</a:t>
            </a:r>
          </a:p>
          <a:p>
            <a:pPr lvl="1"/>
            <a:r>
              <a:rPr lang="en-GB" sz="2800" dirty="0">
                <a:solidFill>
                  <a:schemeClr val="bg1"/>
                </a:solidFill>
              </a:rPr>
              <a:t>Recognising, empathising, validating the feelings and labelling them</a:t>
            </a:r>
          </a:p>
          <a:p>
            <a:pPr lvl="1"/>
            <a:r>
              <a:rPr lang="en-GB" sz="2800" dirty="0">
                <a:solidFill>
                  <a:schemeClr val="bg1"/>
                </a:solidFill>
              </a:rPr>
              <a:t>‘Connection before correction’ (Golding et al, 2013)</a:t>
            </a:r>
          </a:p>
          <a:p>
            <a:r>
              <a:rPr lang="en-GB" sz="2800" dirty="0">
                <a:solidFill>
                  <a:schemeClr val="bg1"/>
                </a:solidFill>
              </a:rPr>
              <a:t>Step 2</a:t>
            </a:r>
          </a:p>
          <a:p>
            <a:pPr lvl="1"/>
            <a:r>
              <a:rPr lang="en-GB" sz="2800" dirty="0">
                <a:solidFill>
                  <a:schemeClr val="bg1"/>
                </a:solidFill>
              </a:rPr>
              <a:t>Setting limits on </a:t>
            </a:r>
            <a:r>
              <a:rPr lang="en-GB" sz="2800" dirty="0" smtClean="0">
                <a:solidFill>
                  <a:schemeClr val="bg1"/>
                </a:solidFill>
              </a:rPr>
              <a:t>behaviour </a:t>
            </a:r>
            <a:r>
              <a:rPr lang="en-GB" sz="2800" dirty="0">
                <a:solidFill>
                  <a:schemeClr val="bg1"/>
                </a:solidFill>
              </a:rPr>
              <a:t>(as well as getting child’s narrative</a:t>
            </a:r>
            <a:r>
              <a:rPr lang="en-GB" sz="2800" dirty="0" smtClean="0">
                <a:solidFill>
                  <a:schemeClr val="bg1"/>
                </a:solidFill>
              </a:rPr>
              <a:t>)</a:t>
            </a:r>
            <a:endParaRPr lang="en-GB" sz="2800" dirty="0">
              <a:solidFill>
                <a:schemeClr val="bg1"/>
              </a:solidFill>
            </a:endParaRPr>
          </a:p>
          <a:p>
            <a:pPr lvl="1"/>
            <a:r>
              <a:rPr lang="en-GB" sz="2800" dirty="0">
                <a:solidFill>
                  <a:schemeClr val="bg1"/>
                </a:solidFill>
              </a:rPr>
              <a:t>Rapport before </a:t>
            </a:r>
            <a:r>
              <a:rPr lang="en-GB" sz="2800" dirty="0" smtClean="0">
                <a:solidFill>
                  <a:schemeClr val="bg1"/>
                </a:solidFill>
              </a:rPr>
              <a:t>reason</a:t>
            </a:r>
          </a:p>
          <a:p>
            <a:pPr lvl="1"/>
            <a:r>
              <a:rPr lang="en-GB" sz="2800" dirty="0" smtClean="0">
                <a:solidFill>
                  <a:schemeClr val="bg1"/>
                </a:solidFill>
              </a:rPr>
              <a:t>All </a:t>
            </a:r>
            <a:r>
              <a:rPr lang="en-GB" sz="2800" b="1" dirty="0" smtClean="0">
                <a:solidFill>
                  <a:schemeClr val="bg1"/>
                </a:solidFill>
              </a:rPr>
              <a:t>feelings</a:t>
            </a:r>
            <a:r>
              <a:rPr lang="en-GB" sz="2800" dirty="0" smtClean="0">
                <a:solidFill>
                  <a:schemeClr val="bg1"/>
                </a:solidFill>
              </a:rPr>
              <a:t> are </a:t>
            </a:r>
            <a:r>
              <a:rPr lang="en-GB" sz="2800" b="1" dirty="0" smtClean="0">
                <a:solidFill>
                  <a:schemeClr val="bg1"/>
                </a:solidFill>
              </a:rPr>
              <a:t>ok</a:t>
            </a:r>
            <a:r>
              <a:rPr lang="en-GB" sz="2800" dirty="0" smtClean="0">
                <a:solidFill>
                  <a:schemeClr val="bg1"/>
                </a:solidFill>
              </a:rPr>
              <a:t> but </a:t>
            </a:r>
            <a:r>
              <a:rPr lang="en-GB" sz="2800" u="sng" dirty="0" smtClean="0">
                <a:solidFill>
                  <a:schemeClr val="bg1"/>
                </a:solidFill>
              </a:rPr>
              <a:t>not all behaviours are ok</a:t>
            </a:r>
            <a:r>
              <a:rPr lang="en-GB" sz="2800" dirty="0" smtClean="0">
                <a:solidFill>
                  <a:schemeClr val="bg1"/>
                </a:solidFill>
              </a:rPr>
              <a:t>!</a:t>
            </a:r>
            <a:endParaRPr lang="en-GB" sz="2800" dirty="0">
              <a:solidFill>
                <a:schemeClr val="bg1"/>
              </a:solidFill>
            </a:endParaRPr>
          </a:p>
          <a:p>
            <a:r>
              <a:rPr lang="en-GB" sz="2800" dirty="0">
                <a:solidFill>
                  <a:schemeClr val="bg1"/>
                </a:solidFill>
              </a:rPr>
              <a:t>Step 3</a:t>
            </a:r>
          </a:p>
          <a:p>
            <a:pPr lvl="1"/>
            <a:r>
              <a:rPr lang="en-GB" sz="2800" dirty="0">
                <a:solidFill>
                  <a:schemeClr val="bg1"/>
                </a:solidFill>
              </a:rPr>
              <a:t>Problem-solving with the child or young person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AA895B0-59FB-4A8B-ACCC-62A8FC3F0A2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7013" y="3328289"/>
            <a:ext cx="1466349" cy="3495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619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7290" y="607161"/>
            <a:ext cx="6305550" cy="569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tar: 6 Points 1">
            <a:extLst>
              <a:ext uri="{FF2B5EF4-FFF2-40B4-BE49-F238E27FC236}">
                <a16:creationId xmlns:a16="http://schemas.microsoft.com/office/drawing/2014/main" xmlns="" id="{B3BF4262-19BD-4A18-8A2D-C8D969762D1F}"/>
              </a:ext>
            </a:extLst>
          </p:cNvPr>
          <p:cNvSpPr/>
          <p:nvPr/>
        </p:nvSpPr>
        <p:spPr bwMode="auto">
          <a:xfrm>
            <a:off x="1919536" y="3933056"/>
            <a:ext cx="2520280" cy="2664296"/>
          </a:xfrm>
          <a:prstGeom prst="star6">
            <a:avLst/>
          </a:prstGeom>
          <a:solidFill>
            <a:srgbClr val="FFFF00"/>
          </a:solidFill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en-GB" b="1" dirty="0">
                <a:solidFill>
                  <a:srgbClr val="0070C0"/>
                </a:solidFill>
              </a:rPr>
              <a:t>FTT</a:t>
            </a: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en-GB" b="1" dirty="0">
                <a:solidFill>
                  <a:srgbClr val="FF000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RESPOND</a:t>
            </a: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en-GB" b="1" dirty="0">
                <a:solidFill>
                  <a:srgbClr val="0070C0"/>
                </a:solidFill>
              </a:rPr>
              <a:t>And</a:t>
            </a: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ENGAGE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529" y="1144399"/>
            <a:ext cx="1928759" cy="4591978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H="1">
            <a:off x="1583749" y="3440388"/>
            <a:ext cx="1130876" cy="668514"/>
          </a:xfrm>
          <a:prstGeom prst="straightConnector1">
            <a:avLst/>
          </a:prstGeom>
          <a:ln w="63500" cmpd="sng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V="1">
            <a:off x="1056530" y="5542472"/>
            <a:ext cx="23525" cy="1315528"/>
          </a:xfrm>
          <a:prstGeom prst="straightConnector1">
            <a:avLst/>
          </a:prstGeom>
          <a:ln w="63500" cmpd="sng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4766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D67BBA6-299B-44B5-A05A-9D274B6F68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1: Empathise, validate and label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xmlns="" id="{DEB44890-0290-4597-BFE7-243C906DD023}"/>
              </a:ext>
            </a:extLst>
          </p:cNvPr>
          <p:cNvSpPr/>
          <p:nvPr/>
        </p:nvSpPr>
        <p:spPr bwMode="auto">
          <a:xfrm>
            <a:off x="293705" y="2070686"/>
            <a:ext cx="3248591" cy="1990805"/>
          </a:xfrm>
          <a:prstGeom prst="roundRect">
            <a:avLst/>
          </a:prstGeom>
          <a:solidFill>
            <a:srgbClr val="FFFF99"/>
          </a:solidFill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GB">
              <a:solidFill>
                <a:schemeClr val="bg1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1474AA1B-28AA-4CC2-B0B9-87FDD0C155E2}"/>
              </a:ext>
            </a:extLst>
          </p:cNvPr>
          <p:cNvSpPr txBox="1"/>
          <p:nvPr/>
        </p:nvSpPr>
        <p:spPr>
          <a:xfrm>
            <a:off x="356232" y="2073072"/>
            <a:ext cx="323341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</a:rPr>
              <a:t>Child wants sweets at the </a:t>
            </a:r>
            <a:r>
              <a:rPr lang="en-US" sz="2400" dirty="0" smtClean="0">
                <a:solidFill>
                  <a:schemeClr val="bg1"/>
                </a:solidFill>
              </a:rPr>
              <a:t>shops and </a:t>
            </a:r>
            <a:r>
              <a:rPr lang="en-US" sz="2400" dirty="0">
                <a:solidFill>
                  <a:schemeClr val="bg1"/>
                </a:solidFill>
              </a:rPr>
              <a:t>gets angry when </a:t>
            </a:r>
            <a:r>
              <a:rPr lang="en-US" sz="2400" dirty="0" smtClean="0">
                <a:solidFill>
                  <a:schemeClr val="bg1"/>
                </a:solidFill>
              </a:rPr>
              <a:t>you says no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 smtClean="0">
                <a:solidFill>
                  <a:schemeClr val="bg1"/>
                </a:solidFill>
              </a:rPr>
              <a:t>This is </a:t>
            </a:r>
            <a:r>
              <a:rPr lang="en-GB" sz="2400" u="sng" dirty="0" smtClean="0">
                <a:solidFill>
                  <a:schemeClr val="bg1"/>
                </a:solidFill>
              </a:rPr>
              <a:t>ok</a:t>
            </a:r>
            <a:r>
              <a:rPr lang="en-GB" sz="2400" dirty="0" smtClean="0">
                <a:solidFill>
                  <a:schemeClr val="bg1"/>
                </a:solidFill>
              </a:rPr>
              <a:t> and </a:t>
            </a:r>
            <a:r>
              <a:rPr lang="en-GB" sz="2400" u="sng" dirty="0" smtClean="0">
                <a:solidFill>
                  <a:schemeClr val="bg1"/>
                </a:solidFill>
              </a:rPr>
              <a:t>normal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2EFA8505-A84D-46AC-8C6E-E618FD45E9CB}"/>
              </a:ext>
            </a:extLst>
          </p:cNvPr>
          <p:cNvSpPr/>
          <p:nvPr/>
        </p:nvSpPr>
        <p:spPr bwMode="auto">
          <a:xfrm>
            <a:off x="4257303" y="2050746"/>
            <a:ext cx="3221825" cy="2010745"/>
          </a:xfrm>
          <a:prstGeom prst="roundRect">
            <a:avLst/>
          </a:prstGeom>
          <a:solidFill>
            <a:srgbClr val="FFFF99"/>
          </a:solidFill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GB">
              <a:solidFill>
                <a:schemeClr val="bg1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xmlns="" id="{FA518814-664D-4D9C-A3C0-7522E2ED2B67}"/>
              </a:ext>
            </a:extLst>
          </p:cNvPr>
          <p:cNvSpPr/>
          <p:nvPr/>
        </p:nvSpPr>
        <p:spPr bwMode="auto">
          <a:xfrm>
            <a:off x="3123028" y="4566662"/>
            <a:ext cx="4403454" cy="2055996"/>
          </a:xfrm>
          <a:prstGeom prst="roundRect">
            <a:avLst/>
          </a:prstGeom>
          <a:solidFill>
            <a:srgbClr val="FFFF99"/>
          </a:solidFill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GB">
              <a:solidFill>
                <a:schemeClr val="bg1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xmlns="" id="{DC200D86-EECB-4209-9D5E-13322A85BDE5}"/>
              </a:ext>
            </a:extLst>
          </p:cNvPr>
          <p:cNvSpPr/>
          <p:nvPr/>
        </p:nvSpPr>
        <p:spPr bwMode="auto">
          <a:xfrm>
            <a:off x="8138547" y="4495440"/>
            <a:ext cx="3512679" cy="2055996"/>
          </a:xfrm>
          <a:prstGeom prst="roundRect">
            <a:avLst/>
          </a:prstGeom>
          <a:solidFill>
            <a:srgbClr val="FFFF99"/>
          </a:solidFill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GB">
              <a:solidFill>
                <a:schemeClr val="bg1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xmlns="" id="{C2069474-0B44-4661-A23A-43EFB600D135}"/>
              </a:ext>
            </a:extLst>
          </p:cNvPr>
          <p:cNvSpPr/>
          <p:nvPr/>
        </p:nvSpPr>
        <p:spPr bwMode="auto">
          <a:xfrm>
            <a:off x="8102707" y="2028120"/>
            <a:ext cx="3221825" cy="2055996"/>
          </a:xfrm>
          <a:prstGeom prst="roundRect">
            <a:avLst/>
          </a:prstGeom>
          <a:solidFill>
            <a:srgbClr val="FFFF99"/>
          </a:solidFill>
          <a:ln w="190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GB">
              <a:solidFill>
                <a:schemeClr val="bg1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F3D58982-1E61-4DCC-875B-D7F40D092EE9}"/>
              </a:ext>
            </a:extLst>
          </p:cNvPr>
          <p:cNvSpPr txBox="1"/>
          <p:nvPr/>
        </p:nvSpPr>
        <p:spPr>
          <a:xfrm>
            <a:off x="4304656" y="2113952"/>
            <a:ext cx="312359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Try to see it from their point of view.</a:t>
            </a:r>
          </a:p>
          <a:p>
            <a:r>
              <a:rPr lang="en-GB" sz="2400" dirty="0" smtClean="0">
                <a:solidFill>
                  <a:schemeClr val="bg1"/>
                </a:solidFill>
              </a:rPr>
              <a:t>Recognise the emotion</a:t>
            </a:r>
          </a:p>
          <a:p>
            <a:endParaRPr lang="en-GB" sz="2400" dirty="0" smtClean="0">
              <a:solidFill>
                <a:schemeClr val="bg1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7ECF9EEF-E71C-4AD8-86E9-CE1AA19A2AB8}"/>
              </a:ext>
            </a:extLst>
          </p:cNvPr>
          <p:cNvSpPr txBox="1"/>
          <p:nvPr/>
        </p:nvSpPr>
        <p:spPr>
          <a:xfrm>
            <a:off x="8346408" y="2137499"/>
            <a:ext cx="280610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Use words to reflect the child’s emotion; help them label </a:t>
            </a:r>
            <a:r>
              <a:rPr lang="en-GB" sz="2400" dirty="0" smtClean="0">
                <a:solidFill>
                  <a:schemeClr val="bg1"/>
                </a:solidFill>
              </a:rPr>
              <a:t>it.</a:t>
            </a:r>
          </a:p>
          <a:p>
            <a:r>
              <a:rPr lang="en-GB" sz="2400" dirty="0" smtClean="0">
                <a:solidFill>
                  <a:schemeClr val="bg1"/>
                </a:solidFill>
              </a:rPr>
              <a:t>I can see that you feel angry…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F8DEC129-B909-4D47-A167-4AB464B54E4C}"/>
              </a:ext>
            </a:extLst>
          </p:cNvPr>
          <p:cNvSpPr txBox="1"/>
          <p:nvPr/>
        </p:nvSpPr>
        <p:spPr>
          <a:xfrm>
            <a:off x="8255280" y="4505285"/>
            <a:ext cx="339594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Show you understand this emotion, they aren’t alone. Calm them</a:t>
            </a:r>
          </a:p>
          <a:p>
            <a:r>
              <a:rPr lang="en-GB" sz="2400" dirty="0" smtClean="0">
                <a:solidFill>
                  <a:schemeClr val="bg1"/>
                </a:solidFill>
              </a:rPr>
              <a:t>It’s disappointing/tricky but…</a:t>
            </a:r>
            <a:endParaRPr lang="en-GB" sz="2400" dirty="0">
              <a:solidFill>
                <a:schemeClr val="bg1"/>
              </a:solidFill>
            </a:endParaRPr>
          </a:p>
          <a:p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7C0B2E79-276C-4C4B-A8E2-B03A417AB562}"/>
              </a:ext>
            </a:extLst>
          </p:cNvPr>
          <p:cNvSpPr txBox="1"/>
          <p:nvPr/>
        </p:nvSpPr>
        <p:spPr>
          <a:xfrm>
            <a:off x="3263705" y="4612444"/>
            <a:ext cx="409165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Talk it through</a:t>
            </a:r>
          </a:p>
          <a:p>
            <a:r>
              <a:rPr lang="en-GB" sz="2400" dirty="0" smtClean="0">
                <a:solidFill>
                  <a:schemeClr val="bg1"/>
                </a:solidFill>
              </a:rPr>
              <a:t>Next time you feel like this do you think you could try to….</a:t>
            </a:r>
          </a:p>
          <a:p>
            <a:r>
              <a:rPr lang="en-GB" sz="2400" dirty="0" smtClean="0">
                <a:solidFill>
                  <a:schemeClr val="bg1"/>
                </a:solidFill>
              </a:rPr>
              <a:t>It’s ok to be disappointed it’s not ok to…</a:t>
            </a:r>
          </a:p>
        </p:txBody>
      </p:sp>
      <p:sp>
        <p:nvSpPr>
          <p:cNvPr id="24" name="Arrow: Right 23">
            <a:extLst>
              <a:ext uri="{FF2B5EF4-FFF2-40B4-BE49-F238E27FC236}">
                <a16:creationId xmlns:a16="http://schemas.microsoft.com/office/drawing/2014/main" xmlns="" id="{7D9711E6-3397-4D84-B037-C26E345B58F2}"/>
              </a:ext>
            </a:extLst>
          </p:cNvPr>
          <p:cNvSpPr/>
          <p:nvPr/>
        </p:nvSpPr>
        <p:spPr bwMode="auto">
          <a:xfrm>
            <a:off x="3463386" y="3005002"/>
            <a:ext cx="745802" cy="395376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B8FF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GB">
              <a:solidFill>
                <a:schemeClr val="bg1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25" name="Arrow: Right 24">
            <a:extLst>
              <a:ext uri="{FF2B5EF4-FFF2-40B4-BE49-F238E27FC236}">
                <a16:creationId xmlns:a16="http://schemas.microsoft.com/office/drawing/2014/main" xmlns="" id="{DFF15ADC-8699-4D82-B4A2-0AC9C8CD27FF}"/>
              </a:ext>
            </a:extLst>
          </p:cNvPr>
          <p:cNvSpPr/>
          <p:nvPr/>
        </p:nvSpPr>
        <p:spPr bwMode="auto">
          <a:xfrm>
            <a:off x="7355358" y="2982111"/>
            <a:ext cx="747349" cy="395376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B8FF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GB">
              <a:solidFill>
                <a:schemeClr val="bg1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26" name="Arrow: Right 25">
            <a:extLst>
              <a:ext uri="{FF2B5EF4-FFF2-40B4-BE49-F238E27FC236}">
                <a16:creationId xmlns:a16="http://schemas.microsoft.com/office/drawing/2014/main" xmlns="" id="{E48E0A03-BDE1-454F-8185-53EE2D0C4B55}"/>
              </a:ext>
            </a:extLst>
          </p:cNvPr>
          <p:cNvSpPr/>
          <p:nvPr/>
        </p:nvSpPr>
        <p:spPr bwMode="auto">
          <a:xfrm rot="10800000">
            <a:off x="7479128" y="5209918"/>
            <a:ext cx="623579" cy="395376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B8FF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GB">
              <a:solidFill>
                <a:schemeClr val="bg1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27" name="Arrow: Right 26">
            <a:extLst>
              <a:ext uri="{FF2B5EF4-FFF2-40B4-BE49-F238E27FC236}">
                <a16:creationId xmlns:a16="http://schemas.microsoft.com/office/drawing/2014/main" xmlns="" id="{B96E0BE9-9D8C-4B6D-B6CD-018DFBBAA298}"/>
              </a:ext>
            </a:extLst>
          </p:cNvPr>
          <p:cNvSpPr/>
          <p:nvPr/>
        </p:nvSpPr>
        <p:spPr bwMode="auto">
          <a:xfrm rot="5400000">
            <a:off x="10657234" y="3995807"/>
            <a:ext cx="623579" cy="395376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B8FF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GB">
              <a:solidFill>
                <a:schemeClr val="bg1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85743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  <p:bldP spid="15" grpId="0" animBg="1"/>
      <p:bldP spid="16" grpId="0" animBg="1"/>
      <p:bldP spid="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7300956-4B52-4043-BFBB-D830A268B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Co-regulation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6C068D6A-37BE-4E60-A07F-44070725CA5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1937166"/>
            <a:ext cx="5280000" cy="4319587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Establish </a:t>
            </a:r>
            <a:r>
              <a:rPr lang="en-GB" sz="2800" dirty="0" smtClean="0">
                <a:solidFill>
                  <a:schemeClr val="bg1"/>
                </a:solidFill>
              </a:rPr>
              <a:t>relationship </a:t>
            </a:r>
            <a:endParaRPr lang="en-GB" sz="28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xmlns="" id="{0E68AB89-CB89-49A1-9749-62C659E7BF0B}"/>
              </a:ext>
            </a:extLst>
          </p:cNvPr>
          <p:cNvSpPr/>
          <p:nvPr/>
        </p:nvSpPr>
        <p:spPr bwMode="auto">
          <a:xfrm>
            <a:off x="1612074" y="2495746"/>
            <a:ext cx="3667926" cy="864096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en-GB" sz="2400" dirty="0" smtClean="0">
                <a:solidFill>
                  <a:schemeClr val="bg1"/>
                </a:solidFill>
              </a:rPr>
              <a:t>Get on a level with the child </a:t>
            </a:r>
            <a:r>
              <a:rPr lang="en-GB" sz="2400" dirty="0">
                <a:solidFill>
                  <a:schemeClr val="bg1"/>
                </a:solidFill>
              </a:rPr>
              <a:t>or young person</a:t>
            </a:r>
            <a:endParaRPr lang="en-GB" sz="2400" dirty="0">
              <a:solidFill>
                <a:schemeClr val="bg1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7EEB58D0-9889-4B38-8AAC-BA2EC34CC3A1}"/>
              </a:ext>
            </a:extLst>
          </p:cNvPr>
          <p:cNvSpPr/>
          <p:nvPr/>
        </p:nvSpPr>
        <p:spPr bwMode="auto">
          <a:xfrm>
            <a:off x="1612074" y="3502196"/>
            <a:ext cx="3669119" cy="3109619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The adult should set </a:t>
            </a:r>
            <a:r>
              <a:rPr lang="en-GB" sz="2400" dirty="0">
                <a:solidFill>
                  <a:schemeClr val="bg1"/>
                </a:solidFill>
              </a:rPr>
              <a:t>the emotional tone: </a:t>
            </a:r>
            <a:r>
              <a:rPr lang="en-GB" sz="2400" b="1" dirty="0">
                <a:solidFill>
                  <a:schemeClr val="bg1"/>
                </a:solidFill>
              </a:rPr>
              <a:t>NOT</a:t>
            </a:r>
            <a:r>
              <a:rPr lang="en-GB" sz="2400" dirty="0">
                <a:solidFill>
                  <a:schemeClr val="bg1"/>
                </a:solidFill>
              </a:rPr>
              <a:t> the adult </a:t>
            </a:r>
            <a:r>
              <a:rPr lang="en-GB" sz="2400" b="1" dirty="0">
                <a:solidFill>
                  <a:schemeClr val="bg1"/>
                </a:solidFill>
              </a:rPr>
              <a:t>reflecting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2400" b="1" dirty="0">
                <a:solidFill>
                  <a:schemeClr val="bg1"/>
                </a:solidFill>
              </a:rPr>
              <a:t>back</a:t>
            </a:r>
            <a:r>
              <a:rPr lang="en-GB" sz="2400" dirty="0">
                <a:solidFill>
                  <a:schemeClr val="bg1"/>
                </a:solidFill>
              </a:rPr>
              <a:t> the angry or distressed face of the child, but the child being able to reflect the calm and empathic face of the adult</a:t>
            </a:r>
          </a:p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GB" dirty="0">
              <a:solidFill>
                <a:schemeClr val="bg1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15350F5F-4528-47BA-84A5-B8EF57598C4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3948" y="1945033"/>
            <a:ext cx="4385177" cy="2851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022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641" y="548680"/>
            <a:ext cx="6462713" cy="582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tar: 6 Points 3">
            <a:extLst>
              <a:ext uri="{FF2B5EF4-FFF2-40B4-BE49-F238E27FC236}">
                <a16:creationId xmlns:a16="http://schemas.microsoft.com/office/drawing/2014/main" xmlns="" id="{A2A03C32-F7C6-4B73-8DFD-2ED0124BE6D9}"/>
              </a:ext>
            </a:extLst>
          </p:cNvPr>
          <p:cNvSpPr/>
          <p:nvPr/>
        </p:nvSpPr>
        <p:spPr bwMode="auto">
          <a:xfrm>
            <a:off x="1847528" y="3933056"/>
            <a:ext cx="2520280" cy="2664296"/>
          </a:xfrm>
          <a:prstGeom prst="star6">
            <a:avLst/>
          </a:prstGeom>
          <a:solidFill>
            <a:srgbClr val="FFFF00"/>
          </a:solidFill>
          <a:ln w="222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GB" dirty="0"/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en-GB" sz="2400" b="1" dirty="0">
                <a:solidFill>
                  <a:schemeClr val="bg1"/>
                </a:solidFill>
              </a:rPr>
              <a:t>FTT </a:t>
            </a: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en-GB" sz="2400" b="1" dirty="0">
                <a:solidFill>
                  <a:srgbClr val="00B050"/>
                </a:solidFill>
              </a:rPr>
              <a:t>RELAX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530" y="2129735"/>
            <a:ext cx="1514890" cy="3606641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>
            <a:off x="1448973" y="3707972"/>
            <a:ext cx="1012873" cy="253219"/>
          </a:xfrm>
          <a:prstGeom prst="straightConnector1">
            <a:avLst/>
          </a:prstGeom>
          <a:ln w="635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10777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93895" y="550085"/>
            <a:ext cx="8257084" cy="1013956"/>
          </a:xfrm>
        </p:spPr>
        <p:txBody>
          <a:bodyPr/>
          <a:lstStyle/>
          <a:p>
            <a:r>
              <a:rPr lang="en-GB" dirty="0"/>
              <a:t>Step 2: Set limits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393895" y="1899138"/>
            <a:ext cx="7146388" cy="474081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800" b="1" dirty="0"/>
              <a:t>Co-regulation comes first. </a:t>
            </a:r>
            <a:endParaRPr lang="en-GB" sz="2800" b="1" dirty="0" smtClean="0"/>
          </a:p>
          <a:p>
            <a:pPr marL="0" indent="0">
              <a:buNone/>
            </a:pPr>
            <a:r>
              <a:rPr lang="en-GB" sz="2800" b="1" dirty="0" smtClean="0"/>
              <a:t>The </a:t>
            </a:r>
            <a:r>
              <a:rPr lang="en-GB" sz="2800" b="1" dirty="0"/>
              <a:t>adult’s relaxation places boundaries around the child’s energy – </a:t>
            </a:r>
            <a:r>
              <a:rPr lang="en-GB" sz="2800" b="1" u="sng" dirty="0"/>
              <a:t>emotional mirroring </a:t>
            </a:r>
            <a:r>
              <a:rPr lang="en-GB" sz="2800" b="1" dirty="0"/>
              <a:t>allows the child to relax and share the adult’s </a:t>
            </a:r>
            <a:r>
              <a:rPr lang="en-GB" sz="2800" b="1" dirty="0" smtClean="0"/>
              <a:t>emotions… </a:t>
            </a:r>
            <a:endParaRPr lang="en-GB" sz="2800" b="1" dirty="0"/>
          </a:p>
          <a:p>
            <a:pPr marL="0" indent="0">
              <a:buNone/>
            </a:pPr>
            <a:r>
              <a:rPr lang="en-GB" sz="2800" b="1" u="sng" dirty="0"/>
              <a:t>…then</a:t>
            </a:r>
            <a:r>
              <a:rPr lang="en-GB" sz="2800" b="1" dirty="0"/>
              <a:t> teaching / co-learning can </a:t>
            </a:r>
            <a:r>
              <a:rPr lang="en-GB" sz="2800" b="1" dirty="0" smtClean="0"/>
              <a:t>occur</a:t>
            </a:r>
          </a:p>
          <a:p>
            <a:pPr marL="0" indent="0">
              <a:buNone/>
            </a:pPr>
            <a:endParaRPr lang="en-GB" sz="2400" b="1" dirty="0"/>
          </a:p>
          <a:p>
            <a:r>
              <a:rPr lang="en-GB" sz="2800" dirty="0"/>
              <a:t>State the boundary limits of                                       acceptable </a:t>
            </a:r>
            <a:r>
              <a:rPr lang="en-GB" sz="2800" dirty="0" smtClean="0"/>
              <a:t>behaviour. </a:t>
            </a:r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/>
              <a:t>Make it clear that some                                                     behaviours cannot be </a:t>
            </a:r>
            <a:r>
              <a:rPr lang="en-GB" sz="2800" dirty="0" smtClean="0"/>
              <a:t>accepted but don’t shame/embarrass the child</a:t>
            </a:r>
            <a:endParaRPr lang="en-GB" sz="28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Speech Bubble: Oval 5">
            <a:extLst>
              <a:ext uri="{FF2B5EF4-FFF2-40B4-BE49-F238E27FC236}">
                <a16:creationId xmlns:a16="http://schemas.microsoft.com/office/drawing/2014/main" xmlns="" id="{8430D8C2-F618-422B-988B-18FF129029CF}"/>
              </a:ext>
            </a:extLst>
          </p:cNvPr>
          <p:cNvSpPr/>
          <p:nvPr/>
        </p:nvSpPr>
        <p:spPr bwMode="auto">
          <a:xfrm>
            <a:off x="9318586" y="1899138"/>
            <a:ext cx="2464366" cy="1588551"/>
          </a:xfrm>
          <a:prstGeom prst="wedgeEllipseCallout">
            <a:avLst>
              <a:gd name="adj1" fmla="val -66501"/>
              <a:gd name="adj2" fmla="val -55280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GB">
              <a:solidFill>
                <a:schemeClr val="bg1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5BC99FAB-53BC-4B5B-8703-DBECC5ADBD69}"/>
              </a:ext>
            </a:extLst>
          </p:cNvPr>
          <p:cNvSpPr txBox="1"/>
          <p:nvPr/>
        </p:nvSpPr>
        <p:spPr>
          <a:xfrm>
            <a:off x="9549984" y="2067970"/>
            <a:ext cx="2232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“We need to keep everyone safe…”</a:t>
            </a:r>
          </a:p>
        </p:txBody>
      </p:sp>
      <p:sp>
        <p:nvSpPr>
          <p:cNvPr id="11" name="Speech Bubble: Oval 10">
            <a:extLst>
              <a:ext uri="{FF2B5EF4-FFF2-40B4-BE49-F238E27FC236}">
                <a16:creationId xmlns:a16="http://schemas.microsoft.com/office/drawing/2014/main" xmlns="" id="{0492736D-8FEA-406D-9938-69328F19E7B2}"/>
              </a:ext>
            </a:extLst>
          </p:cNvPr>
          <p:cNvSpPr/>
          <p:nvPr/>
        </p:nvSpPr>
        <p:spPr bwMode="auto">
          <a:xfrm>
            <a:off x="8519650" y="4439734"/>
            <a:ext cx="2636030" cy="1420542"/>
          </a:xfrm>
          <a:prstGeom prst="wedgeEllipseCallout">
            <a:avLst>
              <a:gd name="adj1" fmla="val 63487"/>
              <a:gd name="adj2" fmla="val -58317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GB">
              <a:solidFill>
                <a:schemeClr val="bg1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293EB1F6-94BD-4921-84E0-706C43FC3402}"/>
              </a:ext>
            </a:extLst>
          </p:cNvPr>
          <p:cNvSpPr txBox="1"/>
          <p:nvPr/>
        </p:nvSpPr>
        <p:spPr>
          <a:xfrm>
            <a:off x="8840884" y="4734506"/>
            <a:ext cx="19935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</a:rPr>
              <a:t>“It’s not ok to hit people.”</a:t>
            </a:r>
          </a:p>
        </p:txBody>
      </p:sp>
    </p:spTree>
    <p:extLst>
      <p:ext uri="{BB962C8B-B14F-4D97-AF65-F5344CB8AC3E}">
        <p14:creationId xmlns:p14="http://schemas.microsoft.com/office/powerpoint/2010/main" val="1470990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5641" y="620689"/>
            <a:ext cx="6378575" cy="573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tar: 6 Points 2">
            <a:extLst>
              <a:ext uri="{FF2B5EF4-FFF2-40B4-BE49-F238E27FC236}">
                <a16:creationId xmlns:a16="http://schemas.microsoft.com/office/drawing/2014/main" xmlns="" id="{7E8A94D7-69E6-4458-BC87-BD0628FB2F75}"/>
              </a:ext>
            </a:extLst>
          </p:cNvPr>
          <p:cNvSpPr/>
          <p:nvPr/>
        </p:nvSpPr>
        <p:spPr bwMode="auto">
          <a:xfrm>
            <a:off x="1885071" y="3933055"/>
            <a:ext cx="2520280" cy="2664296"/>
          </a:xfrm>
          <a:prstGeom prst="star6">
            <a:avLst/>
          </a:prstGeom>
          <a:solidFill>
            <a:srgbClr val="FFFF00"/>
          </a:solidFill>
          <a:ln w="285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en-GB" sz="2400" b="1" dirty="0">
                <a:solidFill>
                  <a:schemeClr val="bg1"/>
                </a:solidFill>
              </a:rPr>
              <a:t>FTT</a:t>
            </a: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en-GB" sz="2400" b="1" dirty="0">
                <a:solidFill>
                  <a:srgbClr val="00B0F0"/>
                </a:solidFill>
              </a:rPr>
              <a:t>PLAY</a:t>
            </a: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en-GB" sz="2400" b="1" dirty="0">
                <a:solidFill>
                  <a:schemeClr val="bg1"/>
                </a:solidFill>
              </a:rPr>
              <a:t>and</a:t>
            </a:r>
          </a:p>
          <a:p>
            <a:pPr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en-GB" sz="2400" b="1" dirty="0">
                <a:solidFill>
                  <a:srgbClr val="7030A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TALK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8545" y="2128483"/>
            <a:ext cx="1518036" cy="3609145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>
            <a:off x="1477108" y="1631852"/>
            <a:ext cx="1012874" cy="900333"/>
          </a:xfrm>
          <a:prstGeom prst="straightConnector1">
            <a:avLst/>
          </a:prstGeom>
          <a:ln w="66675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7235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Step 3: Problem-solve with the child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0530" y="2015248"/>
            <a:ext cx="6748857" cy="326773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9930" y="5500468"/>
            <a:ext cx="21659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 smtClean="0"/>
              <a:t>Next time….</a:t>
            </a:r>
            <a:endParaRPr lang="en-GB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165231" y="5762078"/>
            <a:ext cx="23032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Could you try….</a:t>
            </a:r>
            <a:endParaRPr lang="en-GB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347813" y="5322873"/>
            <a:ext cx="56807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 smtClean="0"/>
              <a:t>Let’s try this… if you feel like that again…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1699540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Emotion coaching builds...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619871" y="2818078"/>
            <a:ext cx="4838394" cy="2253544"/>
          </a:xfrm>
        </p:spPr>
        <p:txBody>
          <a:bodyPr>
            <a:norm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The adult trusts and respects the child</a:t>
            </a:r>
          </a:p>
          <a:p>
            <a:pPr lvl="1"/>
            <a:r>
              <a:rPr lang="en-GB" sz="2400" dirty="0">
                <a:solidFill>
                  <a:schemeClr val="bg1"/>
                </a:solidFill>
              </a:rPr>
              <a:t>Engaging emotionally </a:t>
            </a:r>
            <a:r>
              <a:rPr lang="en-GB" sz="2400" b="1" u="sng" dirty="0">
                <a:solidFill>
                  <a:schemeClr val="bg1"/>
                </a:solidFill>
              </a:rPr>
              <a:t>can feel risky</a:t>
            </a:r>
            <a:r>
              <a:rPr lang="en-GB" sz="2400" dirty="0">
                <a:solidFill>
                  <a:schemeClr val="bg1"/>
                </a:solidFill>
              </a:rPr>
              <a:t>, but without co-regulation the child can't develop self-regulation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2A1B0C43-614F-4E64-A166-613CB17A5B6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850966" y="2818078"/>
            <a:ext cx="4538192" cy="2225033"/>
          </a:xfrm>
        </p:spPr>
        <p:txBody>
          <a:bodyPr/>
          <a:lstStyle/>
          <a:p>
            <a:r>
              <a:rPr lang="en-GB" sz="2400" b="1" dirty="0">
                <a:solidFill>
                  <a:schemeClr val="bg1"/>
                </a:solidFill>
              </a:rPr>
              <a:t>The child trusts and respects the adult</a:t>
            </a:r>
          </a:p>
          <a:p>
            <a:pPr lvl="1"/>
            <a:r>
              <a:rPr lang="en-GB" sz="2400" dirty="0">
                <a:solidFill>
                  <a:schemeClr val="bg1"/>
                </a:solidFill>
              </a:rPr>
              <a:t>Emotional mirroring is more powerful even than the fear felt by vulnerable and traumatised children</a:t>
            </a:r>
          </a:p>
          <a:p>
            <a:endParaRPr lang="en-GB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xmlns="" id="{A3DE1D71-907F-4C94-89F5-4838749C7A91}"/>
              </a:ext>
            </a:extLst>
          </p:cNvPr>
          <p:cNvSpPr/>
          <p:nvPr/>
        </p:nvSpPr>
        <p:spPr bwMode="auto">
          <a:xfrm>
            <a:off x="2518117" y="5171883"/>
            <a:ext cx="7455877" cy="1369594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GB">
              <a:solidFill>
                <a:schemeClr val="bg1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95308AF-B09F-44CE-ADC5-BDF6FA7D2509}"/>
              </a:ext>
            </a:extLst>
          </p:cNvPr>
          <p:cNvSpPr txBox="1"/>
          <p:nvPr/>
        </p:nvSpPr>
        <p:spPr>
          <a:xfrm>
            <a:off x="2725365" y="5219671"/>
            <a:ext cx="702354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</a:rPr>
              <a:t>… healthy brains: s</a:t>
            </a:r>
            <a:r>
              <a:rPr lang="en-GB" sz="2400" dirty="0">
                <a:solidFill>
                  <a:schemeClr val="bg1"/>
                </a:solidFill>
              </a:rPr>
              <a:t>cience suggests this promotes good vagal </a:t>
            </a:r>
            <a:r>
              <a:rPr lang="en-GB" sz="2400" dirty="0" smtClean="0">
                <a:solidFill>
                  <a:schemeClr val="bg1"/>
                </a:solidFill>
              </a:rPr>
              <a:t>tone and </a:t>
            </a:r>
            <a:r>
              <a:rPr lang="en-GB" sz="2400" dirty="0">
                <a:solidFill>
                  <a:schemeClr val="bg1"/>
                </a:solidFill>
              </a:rPr>
              <a:t>develops powerful </a:t>
            </a:r>
            <a:r>
              <a:rPr lang="en-GB" sz="2400" dirty="0" smtClean="0">
                <a:solidFill>
                  <a:schemeClr val="bg1"/>
                </a:solidFill>
              </a:rPr>
              <a:t>brain connections</a:t>
            </a:r>
            <a:endParaRPr lang="en-GB" sz="2400" dirty="0">
              <a:solidFill>
                <a:schemeClr val="bg1"/>
              </a:solidFill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xmlns="" id="{9E70D707-455E-410F-AA6B-E5D3A0DC76CE}"/>
              </a:ext>
            </a:extLst>
          </p:cNvPr>
          <p:cNvSpPr/>
          <p:nvPr/>
        </p:nvSpPr>
        <p:spPr bwMode="auto">
          <a:xfrm>
            <a:off x="2725366" y="1858315"/>
            <a:ext cx="6768752" cy="875251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en-GB">
              <a:solidFill>
                <a:schemeClr val="bg1"/>
              </a:solidFill>
              <a:latin typeface="Arial" panose="020B0604020202020204" pitchFamily="34" charset="0"/>
              <a:ea typeface="Microsoft YaHei" panose="020B0503020204020204" pitchFamily="34" charset="-122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8B26E6E-2B86-4BD9-87E0-A766BDF0CEAA}"/>
              </a:ext>
            </a:extLst>
          </p:cNvPr>
          <p:cNvSpPr txBox="1"/>
          <p:nvPr/>
        </p:nvSpPr>
        <p:spPr>
          <a:xfrm>
            <a:off x="2964442" y="1902570"/>
            <a:ext cx="64447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bg1"/>
                </a:solidFill>
              </a:rPr>
              <a:t>… trusting and respectful relationships with children and young people</a:t>
            </a:r>
          </a:p>
        </p:txBody>
      </p:sp>
    </p:spTree>
    <p:extLst>
      <p:ext uri="{BB962C8B-B14F-4D97-AF65-F5344CB8AC3E}">
        <p14:creationId xmlns:p14="http://schemas.microsoft.com/office/powerpoint/2010/main" val="2252211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dirty="0"/>
              <a:t>… good for the school</a:t>
            </a:r>
            <a:endParaRPr lang="en-GB" dirty="0"/>
          </a:p>
        </p:txBody>
      </p:sp>
      <p:sp>
        <p:nvSpPr>
          <p:cNvPr id="7" name="Flowchart: Alternate Process 6">
            <a:extLst>
              <a:ext uri="{FF2B5EF4-FFF2-40B4-BE49-F238E27FC236}">
                <a16:creationId xmlns:a16="http://schemas.microsoft.com/office/drawing/2014/main" xmlns="" id="{4DA16AA6-C332-452C-BE77-D51FA6C4CC96}"/>
              </a:ext>
            </a:extLst>
          </p:cNvPr>
          <p:cNvSpPr/>
          <p:nvPr/>
        </p:nvSpPr>
        <p:spPr bwMode="auto">
          <a:xfrm>
            <a:off x="502893" y="2138250"/>
            <a:ext cx="4531685" cy="4403364"/>
          </a:xfrm>
          <a:prstGeom prst="flowChartAlternateProcess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Emotion coaching is an </a:t>
            </a:r>
            <a:r>
              <a:rPr lang="en-GB" sz="2800" dirty="0" smtClean="0">
                <a:solidFill>
                  <a:schemeClr val="bg1"/>
                </a:solidFill>
              </a:rPr>
              <a:t>evidence and relationship-based </a:t>
            </a:r>
            <a:r>
              <a:rPr lang="en-GB" sz="2800" dirty="0">
                <a:solidFill>
                  <a:schemeClr val="bg1"/>
                </a:solidFill>
              </a:rPr>
              <a:t>approach to dealing with behaviour in the moment that sets every intervention in the context of a respectful relationship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6586" t="5518" r="4947" b="81613"/>
          <a:stretch/>
        </p:blipFill>
        <p:spPr>
          <a:xfrm>
            <a:off x="6238034" y="1499509"/>
            <a:ext cx="5377218" cy="58685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0997" y="2275134"/>
            <a:ext cx="5666282" cy="4391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118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nded">
  <a:themeElements>
    <a:clrScheme name="Banded">
      <a:dk1>
        <a:srgbClr val="2C2C2C"/>
      </a:dk1>
      <a:lt1>
        <a:srgbClr val="FFFFFF"/>
      </a:lt1>
      <a:dk2>
        <a:srgbClr val="099BDD"/>
      </a:dk2>
      <a:lt2>
        <a:srgbClr val="F2F2F2"/>
      </a:lt2>
      <a:accent1>
        <a:srgbClr val="FFC000"/>
      </a:accent1>
      <a:accent2>
        <a:srgbClr val="A5D028"/>
      </a:accent2>
      <a:accent3>
        <a:srgbClr val="08CC78"/>
      </a:accent3>
      <a:accent4>
        <a:srgbClr val="F24099"/>
      </a:accent4>
      <a:accent5>
        <a:srgbClr val="828288"/>
      </a:accent5>
      <a:accent6>
        <a:srgbClr val="F56617"/>
      </a:accent6>
      <a:hlink>
        <a:srgbClr val="005DBA"/>
      </a:hlink>
      <a:folHlink>
        <a:srgbClr val="6C606A"/>
      </a:folHlink>
    </a:clrScheme>
    <a:fontScheme name="Bande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nded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120000"/>
                <a:lumMod val="107000"/>
              </a:schemeClr>
            </a:gs>
            <a:gs pos="50000">
              <a:schemeClr val="phClr">
                <a:tint val="70000"/>
                <a:satMod val="124000"/>
                <a:lumMod val="103000"/>
              </a:schemeClr>
            </a:gs>
            <a:gs pos="100000">
              <a:schemeClr val="phClr">
                <a:tint val="85000"/>
                <a:satMod val="12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5000"/>
                <a:shade val="98000"/>
                <a:satMod val="110000"/>
                <a:lumMod val="103000"/>
              </a:schemeClr>
            </a:gs>
            <a:gs pos="50000">
              <a:schemeClr val="phClr">
                <a:shade val="85000"/>
                <a:satMod val="105000"/>
                <a:lumMod val="100000"/>
              </a:schemeClr>
            </a:gs>
            <a:gs pos="100000">
              <a:schemeClr val="phClr">
                <a:shade val="60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875" dir="5400000" algn="ctr" rotWithShape="0">
              <a:srgbClr val="000000">
                <a:alpha val="68000"/>
              </a:srgbClr>
            </a:outerShdw>
          </a:effectLst>
        </a:effectStyle>
        <a:effectStyle>
          <a:effectLst>
            <a:outerShdw blurRad="88900" dist="2794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/>
              <a:schemeClr val="phClr">
                <a:shade val="91000"/>
                <a:satMod val="105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100000"/>
                <a:shade val="0"/>
                <a:satMod val="100000"/>
              </a:schemeClr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nded" id="{98DFF888-2449-4D28-977C-6306C017633E}" vid="{9792607F-9579-4224-82FF-9C88C3E1E53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TM03090430[[fn=Banded]]</Template>
  <TotalTime>5654</TotalTime>
  <Words>1569</Words>
  <Application>Microsoft Office PowerPoint</Application>
  <PresentationFormat>Widescreen</PresentationFormat>
  <Paragraphs>235</Paragraphs>
  <Slides>26</Slides>
  <Notes>26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Microsoft YaHei</vt:lpstr>
      <vt:lpstr>Arial</vt:lpstr>
      <vt:lpstr>Calibri</vt:lpstr>
      <vt:lpstr>Corbel</vt:lpstr>
      <vt:lpstr>Wingdings</vt:lpstr>
      <vt:lpstr>Banded</vt:lpstr>
      <vt:lpstr>Emotion Coaching</vt:lpstr>
      <vt:lpstr>What is it?</vt:lpstr>
      <vt:lpstr>Regulation and Resilience</vt:lpstr>
      <vt:lpstr>Interpersonal Connection: Five to Thrive for life This sequence can happen in the blink of an eye</vt:lpstr>
      <vt:lpstr>What happens when children dysregulate? Use your hands to imagine your brain</vt:lpstr>
      <vt:lpstr>PowerPoint Presentation</vt:lpstr>
      <vt:lpstr>If we flip our lid…</vt:lpstr>
      <vt:lpstr>Putting the lid back on</vt:lpstr>
      <vt:lpstr>Emotion coaching is good for children  and young people</vt:lpstr>
      <vt:lpstr>Self-regulation and Resilience</vt:lpstr>
      <vt:lpstr>Emotion coaching involves…</vt:lpstr>
      <vt:lpstr>Disapproving Style</vt:lpstr>
      <vt:lpstr>Dismissing Style</vt:lpstr>
      <vt:lpstr>Disapproving and dismissing may seem to work, but the actual message is …</vt:lpstr>
      <vt:lpstr>Laissez faire style</vt:lpstr>
      <vt:lpstr>How do we do emotion coaching?</vt:lpstr>
      <vt:lpstr>Emotion coaching style:  high empathy / high guidance</vt:lpstr>
      <vt:lpstr>PowerPoint Presentation</vt:lpstr>
      <vt:lpstr>Step 1: Empathise, validate and label</vt:lpstr>
      <vt:lpstr>Co-regulation</vt:lpstr>
      <vt:lpstr>PowerPoint Presentation</vt:lpstr>
      <vt:lpstr>Step 2: Set limits</vt:lpstr>
      <vt:lpstr>PowerPoint Presentation</vt:lpstr>
      <vt:lpstr>Step 3: Problem-solve with the child</vt:lpstr>
      <vt:lpstr>Emotion coaching builds...</vt:lpstr>
      <vt:lpstr>… good for the school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Teacher</cp:lastModifiedBy>
  <cp:revision>48</cp:revision>
  <cp:lastPrinted>2018-04-10T14:43:44Z</cp:lastPrinted>
  <dcterms:created xsi:type="dcterms:W3CDTF">2018-01-22T21:20:05Z</dcterms:created>
  <dcterms:modified xsi:type="dcterms:W3CDTF">2018-04-11T08:37:09Z</dcterms:modified>
</cp:coreProperties>
</file>