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2"/>
  </p:notesMasterIdLst>
  <p:sldIdLst>
    <p:sldId id="295" r:id="rId2"/>
    <p:sldId id="313" r:id="rId3"/>
    <p:sldId id="296" r:id="rId4"/>
    <p:sldId id="275" r:id="rId5"/>
    <p:sldId id="282" r:id="rId6"/>
    <p:sldId id="274" r:id="rId7"/>
    <p:sldId id="276" r:id="rId8"/>
    <p:sldId id="277" r:id="rId9"/>
    <p:sldId id="278" r:id="rId10"/>
    <p:sldId id="279" r:id="rId11"/>
    <p:sldId id="281" r:id="rId12"/>
    <p:sldId id="280" r:id="rId13"/>
    <p:sldId id="283" r:id="rId14"/>
    <p:sldId id="294" r:id="rId15"/>
    <p:sldId id="293" r:id="rId16"/>
    <p:sldId id="292" r:id="rId17"/>
    <p:sldId id="291" r:id="rId18"/>
    <p:sldId id="289" r:id="rId19"/>
    <p:sldId id="288" r:id="rId20"/>
    <p:sldId id="286" r:id="rId21"/>
    <p:sldId id="287" r:id="rId22"/>
    <p:sldId id="297" r:id="rId23"/>
    <p:sldId id="307" r:id="rId24"/>
    <p:sldId id="308" r:id="rId25"/>
    <p:sldId id="299" r:id="rId26"/>
    <p:sldId id="310" r:id="rId27"/>
    <p:sldId id="298" r:id="rId28"/>
    <p:sldId id="309" r:id="rId29"/>
    <p:sldId id="312" r:id="rId30"/>
    <p:sldId id="285" r:id="rId31"/>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FFCC"/>
    <a:srgbClr val="D1E7F6"/>
    <a:srgbClr val="1C07B7"/>
    <a:srgbClr val="362698"/>
    <a:srgbClr val="2817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5" d="100"/>
          <a:sy n="65" d="100"/>
        </p:scale>
        <p:origin x="66"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414CA1B3-FE4A-4C25-8AB4-9EF9D785E287}" type="datetimeFigureOut">
              <a:rPr lang="en-GB" smtClean="0"/>
              <a:t>06/10/2022</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5FE9862D-F980-4866-9D56-62A1729B7EF6}" type="slidenum">
              <a:rPr lang="en-GB" smtClean="0"/>
              <a:t>‹#›</a:t>
            </a:fld>
            <a:endParaRPr lang="en-GB"/>
          </a:p>
        </p:txBody>
      </p:sp>
    </p:spTree>
    <p:extLst>
      <p:ext uri="{BB962C8B-B14F-4D97-AF65-F5344CB8AC3E}">
        <p14:creationId xmlns:p14="http://schemas.microsoft.com/office/powerpoint/2010/main" val="1370379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8691DB01-6ADE-4903-9934-D39BF0E7D980}" type="datetimeFigureOut">
              <a:rPr lang="en-GB" smtClean="0"/>
              <a:t>06/10/2022</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142512555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691DB01-6ADE-4903-9934-D39BF0E7D980}" type="datetimeFigureOut">
              <a:rPr lang="en-GB" smtClean="0"/>
              <a:t>06/10/2022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5527849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691DB01-6ADE-4903-9934-D39BF0E7D980}" type="datetimeFigureOut">
              <a:rPr lang="en-GB" smtClean="0"/>
              <a:t>06/10/2022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317657780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691DB01-6ADE-4903-9934-D39BF0E7D980}" type="datetimeFigureOut">
              <a:rPr lang="en-GB" smtClean="0"/>
              <a:t>06/10/2022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2197846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8691DB01-6ADE-4903-9934-D39BF0E7D980}" type="datetimeFigureOut">
              <a:rPr lang="en-GB" smtClean="0"/>
              <a:t>06/10/2022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3003955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8691DB01-6ADE-4903-9934-D39BF0E7D980}" type="datetimeFigureOut">
              <a:rPr lang="en-GB" smtClean="0"/>
              <a:t>06/10/2022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1492298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91DB01-6ADE-4903-9934-D39BF0E7D980}" type="datetimeFigureOut">
              <a:rPr lang="en-GB" smtClean="0"/>
              <a:t>06/10/2022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5240119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691DB01-6ADE-4903-9934-D39BF0E7D980}" type="datetimeFigureOut">
              <a:rPr lang="en-GB" smtClean="0"/>
              <a:t>06/10/2022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581030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691DB01-6ADE-4903-9934-D39BF0E7D980}" type="datetimeFigureOut">
              <a:rPr lang="en-GB" smtClean="0"/>
              <a:t>06/10/2022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69600" y="6356351"/>
            <a:ext cx="812800" cy="365125"/>
          </a:xfrm>
        </p:spPr>
        <p:txBody>
          <a:bodyPr/>
          <a:lstStyle/>
          <a:p>
            <a:fld id="{F69C19B0-45DE-41DB-9CAC-971FA3C685ED}" type="slidenum">
              <a:rPr lang="en-GB" smtClean="0"/>
              <a:t>‹#›</a:t>
            </a:fld>
            <a:endParaRPr lang="en-GB"/>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Tree>
    <p:extLst>
      <p:ext uri="{BB962C8B-B14F-4D97-AF65-F5344CB8AC3E}">
        <p14:creationId xmlns:p14="http://schemas.microsoft.com/office/powerpoint/2010/main" val="397697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691DB01-6ADE-4903-9934-D39BF0E7D980}" type="datetimeFigureOut">
              <a:rPr lang="en-GB" smtClean="0"/>
              <a:t>06/10/2022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3234355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691DB01-6ADE-4903-9934-D39BF0E7D980}" type="datetimeFigureOut">
              <a:rPr lang="en-GB" smtClean="0"/>
              <a:t>06/10/2022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9C19B0-45DE-41DB-9CAC-971FA3C685ED}" type="slidenum">
              <a:rPr lang="en-GB" smtClean="0"/>
              <a:t>‹#›</a:t>
            </a:fld>
            <a:endParaRPr lang="en-GB"/>
          </a:p>
        </p:txBody>
      </p:sp>
    </p:spTree>
    <p:extLst>
      <p:ext uri="{BB962C8B-B14F-4D97-AF65-F5344CB8AC3E}">
        <p14:creationId xmlns:p14="http://schemas.microsoft.com/office/powerpoint/2010/main" val="2626898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8" name="Freeform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691DB01-6ADE-4903-9934-D39BF0E7D980}" type="datetimeFigureOut">
              <a:rPr lang="en-GB" smtClean="0"/>
              <a:t>06/10/2022</a:t>
            </a:fld>
            <a:endParaRPr lang="en-GB"/>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69C19B0-45DE-41DB-9CAC-971FA3C685ED}" type="slidenum">
              <a:rPr lang="en-GB" smtClean="0"/>
              <a:t>‹#›</a:t>
            </a:fld>
            <a:endParaRPr lang="en-GB"/>
          </a:p>
        </p:txBody>
      </p:sp>
      <p:grpSp>
        <p:nvGrpSpPr>
          <p:cNvPr id="2" name="Group 1"/>
          <p:cNvGrpSpPr/>
          <p:nvPr/>
        </p:nvGrpSpPr>
        <p:grpSpPr>
          <a:xfrm>
            <a:off x="-25356" y="202408"/>
            <a:ext cx="12240731"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grpSp>
    </p:spTree>
    <p:extLst>
      <p:ext uri="{BB962C8B-B14F-4D97-AF65-F5344CB8AC3E}">
        <p14:creationId xmlns:p14="http://schemas.microsoft.com/office/powerpoint/2010/main" val="4607384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hyperlink" Target="https://fiveminutemum.com/games-and-activities/play/phonics" TargetMode="Externa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6.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6.xml"/><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6.xml"/><Relationship Id="rId5" Type="http://schemas.openxmlformats.org/officeDocument/2006/relationships/image" Target="../media/image37.png"/><Relationship Id="rId4" Type="http://schemas.openxmlformats.org/officeDocument/2006/relationships/image" Target="../media/image36.png"/></Relationships>
</file>

<file path=ppt/slides/_rels/slide28.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png"/><Relationship Id="rId1" Type="http://schemas.openxmlformats.org/officeDocument/2006/relationships/slideLayout" Target="../slideLayouts/slideLayout6.xml"/><Relationship Id="rId6" Type="http://schemas.openxmlformats.org/officeDocument/2006/relationships/image" Target="../media/image42.png"/><Relationship Id="rId5" Type="http://schemas.openxmlformats.org/officeDocument/2006/relationships/image" Target="../media/image41.png"/><Relationship Id="rId10" Type="http://schemas.openxmlformats.org/officeDocument/2006/relationships/image" Target="../media/image46.png"/><Relationship Id="rId4" Type="http://schemas.openxmlformats.org/officeDocument/2006/relationships/image" Target="../media/image40.png"/><Relationship Id="rId9" Type="http://schemas.openxmlformats.org/officeDocument/2006/relationships/image" Target="../media/image45.png"/></Relationships>
</file>

<file path=ppt/slides/_rels/slide2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500" cap="all" spc="200" dirty="0">
                <a:ln>
                  <a:noFill/>
                </a:ln>
                <a:solidFill>
                  <a:schemeClr val="tx1"/>
                </a:solidFill>
                <a:effectLst/>
                <a:latin typeface="Century Gothic" panose="020B0502020202020204" pitchFamily="34" charset="0"/>
              </a:rPr>
              <a:t>Early Years Curriculum </a:t>
            </a:r>
            <a:r>
              <a:rPr lang="en-GB" sz="4500" cap="all" spc="200">
                <a:ln>
                  <a:noFill/>
                </a:ln>
                <a:solidFill>
                  <a:schemeClr val="tx1"/>
                </a:solidFill>
                <a:effectLst/>
                <a:latin typeface="Century Gothic" panose="020B0502020202020204" pitchFamily="34" charset="0"/>
              </a:rPr>
              <a:t>evening </a:t>
            </a:r>
            <a:r>
              <a:rPr lang="en-GB" sz="4500" cap="all" spc="200" smtClean="0">
                <a:ln>
                  <a:noFill/>
                </a:ln>
                <a:solidFill>
                  <a:schemeClr val="tx1"/>
                </a:solidFill>
                <a:effectLst/>
                <a:latin typeface="Century Gothic" panose="020B0502020202020204" pitchFamily="34" charset="0"/>
              </a:rPr>
              <a:t>2022-2023</a:t>
            </a:r>
            <a:endParaRPr lang="en-GB" dirty="0">
              <a:solidFill>
                <a:schemeClr val="tx1"/>
              </a:solidFill>
            </a:endParaRPr>
          </a:p>
        </p:txBody>
      </p:sp>
      <p:sp>
        <p:nvSpPr>
          <p:cNvPr id="3" name="Text Placeholder 2"/>
          <p:cNvSpPr>
            <a:spLocks noGrp="1"/>
          </p:cNvSpPr>
          <p:nvPr>
            <p:ph type="body"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9343405" y="1316736"/>
            <a:ext cx="1726931" cy="1749072"/>
          </a:xfrm>
          <a:prstGeom prst="rect">
            <a:avLst/>
          </a:prstGeom>
        </p:spPr>
      </p:pic>
    </p:spTree>
    <p:extLst>
      <p:ext uri="{BB962C8B-B14F-4D97-AF65-F5344CB8AC3E}">
        <p14:creationId xmlns:p14="http://schemas.microsoft.com/office/powerpoint/2010/main" val="13373184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latin typeface="Century Gothic" panose="020B0502020202020204" pitchFamily="34" charset="0"/>
              </a:rPr>
              <a:t>AIMS OF THE EVENING</a:t>
            </a:r>
            <a:endParaRPr lang="en-GB" dirty="0">
              <a:solidFill>
                <a:schemeClr val="tx1"/>
              </a:solidFill>
              <a:latin typeface="Century Gothic" panose="020B0502020202020204" pitchFamily="34" charset="0"/>
            </a:endParaRPr>
          </a:p>
        </p:txBody>
      </p:sp>
      <p:sp>
        <p:nvSpPr>
          <p:cNvPr id="3" name="TextBox 2"/>
          <p:cNvSpPr txBox="1"/>
          <p:nvPr/>
        </p:nvSpPr>
        <p:spPr>
          <a:xfrm>
            <a:off x="609600" y="2233749"/>
            <a:ext cx="10245634" cy="4493538"/>
          </a:xfrm>
          <a:prstGeom prst="rect">
            <a:avLst/>
          </a:prstGeom>
          <a:noFill/>
        </p:spPr>
        <p:txBody>
          <a:bodyPr wrap="square" rtlCol="0">
            <a:spAutoFit/>
          </a:bodyPr>
          <a:lstStyle/>
          <a:p>
            <a:pPr marL="285750" indent="-285750">
              <a:buFont typeface="Wingdings" panose="05000000000000000000" pitchFamily="2" charset="2"/>
              <a:buChar char="v"/>
            </a:pPr>
            <a:r>
              <a:rPr lang="en-GB" sz="2200" dirty="0" smtClean="0">
                <a:latin typeface="Century Gothic" panose="020B0502020202020204" pitchFamily="34" charset="0"/>
              </a:rPr>
              <a:t> Daily routine and structure of the day</a:t>
            </a:r>
          </a:p>
          <a:p>
            <a:pPr marL="285750" indent="-285750">
              <a:buFont typeface="Wingdings" panose="05000000000000000000" pitchFamily="2" charset="2"/>
              <a:buChar char="v"/>
            </a:pPr>
            <a:endParaRPr lang="en-GB" sz="2200" dirty="0">
              <a:latin typeface="Century Gothic" panose="020B0502020202020204" pitchFamily="34" charset="0"/>
            </a:endParaRPr>
          </a:p>
          <a:p>
            <a:pPr marL="285750" indent="-285750">
              <a:buFont typeface="Wingdings" panose="05000000000000000000" pitchFamily="2" charset="2"/>
              <a:buChar char="v"/>
            </a:pPr>
            <a:r>
              <a:rPr lang="en-GB" sz="2200" dirty="0" smtClean="0">
                <a:latin typeface="Century Gothic" panose="020B0502020202020204" pitchFamily="34" charset="0"/>
              </a:rPr>
              <a:t> An introduction to Phonics</a:t>
            </a:r>
          </a:p>
          <a:p>
            <a:pPr marL="285750" indent="-285750">
              <a:buFont typeface="Wingdings" panose="05000000000000000000" pitchFamily="2" charset="2"/>
              <a:buChar char="v"/>
            </a:pPr>
            <a:endParaRPr lang="en-GB" sz="2200" dirty="0">
              <a:latin typeface="Century Gothic" panose="020B0502020202020204" pitchFamily="34" charset="0"/>
            </a:endParaRPr>
          </a:p>
          <a:p>
            <a:pPr marL="285750" indent="-285750">
              <a:buFont typeface="Wingdings" panose="05000000000000000000" pitchFamily="2" charset="2"/>
              <a:buChar char="v"/>
            </a:pPr>
            <a:r>
              <a:rPr lang="en-GB" sz="2200" dirty="0" smtClean="0">
                <a:latin typeface="Century Gothic" panose="020B0502020202020204" pitchFamily="34" charset="0"/>
              </a:rPr>
              <a:t> Writing ~ Expectations and developing an Author</a:t>
            </a:r>
          </a:p>
          <a:p>
            <a:pPr marL="285750" indent="-285750">
              <a:buFont typeface="Wingdings" panose="05000000000000000000" pitchFamily="2" charset="2"/>
              <a:buChar char="v"/>
            </a:pPr>
            <a:endParaRPr lang="en-GB" sz="2200" dirty="0">
              <a:latin typeface="Century Gothic" panose="020B0502020202020204" pitchFamily="34" charset="0"/>
            </a:endParaRPr>
          </a:p>
          <a:p>
            <a:pPr marL="285750" indent="-285750">
              <a:buFont typeface="Wingdings" panose="05000000000000000000" pitchFamily="2" charset="2"/>
              <a:buChar char="v"/>
            </a:pPr>
            <a:r>
              <a:rPr lang="en-GB" sz="2200" dirty="0" smtClean="0">
                <a:latin typeface="Century Gothic" panose="020B0502020202020204" pitchFamily="34" charset="0"/>
              </a:rPr>
              <a:t> Maths ~ Expectations and developing a Mathematician</a:t>
            </a:r>
          </a:p>
          <a:p>
            <a:pPr marL="285750" indent="-285750">
              <a:buFont typeface="Wingdings" panose="05000000000000000000" pitchFamily="2" charset="2"/>
              <a:buChar char="v"/>
            </a:pPr>
            <a:endParaRPr lang="en-GB" sz="2200" dirty="0">
              <a:latin typeface="Century Gothic" panose="020B0502020202020204" pitchFamily="34" charset="0"/>
            </a:endParaRPr>
          </a:p>
          <a:p>
            <a:pPr marL="285750" indent="-285750">
              <a:buFont typeface="Wingdings" panose="05000000000000000000" pitchFamily="2" charset="2"/>
              <a:buChar char="v"/>
            </a:pPr>
            <a:r>
              <a:rPr lang="en-GB" sz="2200" dirty="0" smtClean="0">
                <a:latin typeface="Century Gothic" panose="020B0502020202020204" pitchFamily="34" charset="0"/>
              </a:rPr>
              <a:t> Evidence Me ~ Sharing your child’s learning </a:t>
            </a:r>
          </a:p>
          <a:p>
            <a:pPr marL="285750" indent="-285750">
              <a:buFont typeface="Wingdings" panose="05000000000000000000" pitchFamily="2" charset="2"/>
              <a:buChar char="v"/>
            </a:pPr>
            <a:endParaRPr lang="en-GB" sz="2200" dirty="0">
              <a:latin typeface="Century Gothic" panose="020B0502020202020204" pitchFamily="34" charset="0"/>
            </a:endParaRPr>
          </a:p>
          <a:p>
            <a:pPr marL="285750" indent="-285750">
              <a:buFont typeface="Wingdings" panose="05000000000000000000" pitchFamily="2" charset="2"/>
              <a:buChar char="v"/>
            </a:pPr>
            <a:r>
              <a:rPr lang="en-GB" sz="2200" dirty="0" smtClean="0">
                <a:latin typeface="Century Gothic" panose="020B0502020202020204" pitchFamily="34" charset="0"/>
              </a:rPr>
              <a:t> Exploring the setting ~ Visiting the classroom</a:t>
            </a:r>
          </a:p>
          <a:p>
            <a:pPr marL="285750" indent="-285750">
              <a:buFont typeface="Wingdings" panose="05000000000000000000" pitchFamily="2" charset="2"/>
              <a:buChar char="v"/>
            </a:pPr>
            <a:endParaRPr lang="en-GB" sz="2200" dirty="0">
              <a:latin typeface="Century Gothic" panose="020B0502020202020204" pitchFamily="34" charset="0"/>
            </a:endParaRPr>
          </a:p>
          <a:p>
            <a:pPr marL="285750" indent="-285750">
              <a:buFont typeface="Wingdings" panose="05000000000000000000" pitchFamily="2" charset="2"/>
              <a:buChar char="v"/>
            </a:pPr>
            <a:endParaRPr lang="en-GB" sz="2200" dirty="0">
              <a:latin typeface="Century Gothic" panose="020B0502020202020204" pitchFamily="34" charset="0"/>
            </a:endParaRPr>
          </a:p>
        </p:txBody>
      </p:sp>
    </p:spTree>
    <p:extLst>
      <p:ext uri="{BB962C8B-B14F-4D97-AF65-F5344CB8AC3E}">
        <p14:creationId xmlns:p14="http://schemas.microsoft.com/office/powerpoint/2010/main" val="9282500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79267" y="744583"/>
            <a:ext cx="11181807" cy="861774"/>
          </a:xfrm>
          <a:prstGeom prst="rect">
            <a:avLst/>
          </a:prstGeom>
          <a:noFill/>
        </p:spPr>
        <p:txBody>
          <a:bodyPr wrap="square" rtlCol="0">
            <a:spAutoFit/>
          </a:bodyPr>
          <a:lstStyle/>
          <a:p>
            <a:r>
              <a:rPr lang="en-GB" sz="5000" dirty="0" smtClean="0">
                <a:latin typeface="Century Gothic" panose="020B0502020202020204" pitchFamily="34" charset="0"/>
              </a:rPr>
              <a:t>A DAY IN THE LIFE OF YOUR CHILD…</a:t>
            </a:r>
            <a:endParaRPr lang="en-GB" sz="5000" dirty="0">
              <a:latin typeface="Century Gothic" panose="020B0502020202020204" pitchFamily="34" charset="0"/>
            </a:endParaRPr>
          </a:p>
        </p:txBody>
      </p:sp>
      <p:sp>
        <p:nvSpPr>
          <p:cNvPr id="3" name="TextBox 2"/>
          <p:cNvSpPr txBox="1"/>
          <p:nvPr/>
        </p:nvSpPr>
        <p:spPr>
          <a:xfrm>
            <a:off x="679267" y="1697797"/>
            <a:ext cx="11064242" cy="5509200"/>
          </a:xfrm>
          <a:prstGeom prst="rect">
            <a:avLst/>
          </a:prstGeom>
          <a:noFill/>
        </p:spPr>
        <p:txBody>
          <a:bodyPr wrap="square" rtlCol="0">
            <a:spAutoFit/>
          </a:bodyPr>
          <a:lstStyle/>
          <a:p>
            <a:pPr marL="285750" indent="-285750">
              <a:buFont typeface="Wingdings" panose="05000000000000000000" pitchFamily="2" charset="2"/>
              <a:buChar char="v"/>
            </a:pPr>
            <a:r>
              <a:rPr lang="en-GB" dirty="0" smtClean="0"/>
              <a:t> </a:t>
            </a:r>
            <a:r>
              <a:rPr lang="en-GB" sz="2200" dirty="0" smtClean="0">
                <a:latin typeface="Century Gothic" panose="020B0502020202020204" pitchFamily="34" charset="0"/>
              </a:rPr>
              <a:t>Daily Maths, English and phonic session led by an adult with the whole class</a:t>
            </a:r>
          </a:p>
          <a:p>
            <a:pPr marL="285750" indent="-285750">
              <a:buFont typeface="Wingdings" panose="05000000000000000000" pitchFamily="2" charset="2"/>
              <a:buChar char="v"/>
            </a:pPr>
            <a:endParaRPr lang="en-GB" sz="2200" dirty="0">
              <a:latin typeface="Century Gothic" panose="020B0502020202020204" pitchFamily="34" charset="0"/>
            </a:endParaRPr>
          </a:p>
          <a:p>
            <a:pPr marL="285750" indent="-285750">
              <a:buFont typeface="Wingdings" panose="05000000000000000000" pitchFamily="2" charset="2"/>
              <a:buChar char="v"/>
            </a:pPr>
            <a:r>
              <a:rPr lang="en-GB" sz="2200" dirty="0" smtClean="0">
                <a:latin typeface="Century Gothic" panose="020B0502020202020204" pitchFamily="34" charset="0"/>
              </a:rPr>
              <a:t> Small groups to focus on a supported activity</a:t>
            </a:r>
          </a:p>
          <a:p>
            <a:pPr marL="285750" indent="-285750">
              <a:buFont typeface="Wingdings" panose="05000000000000000000" pitchFamily="2" charset="2"/>
              <a:buChar char="v"/>
            </a:pPr>
            <a:endParaRPr lang="en-GB" sz="2200" dirty="0">
              <a:latin typeface="Century Gothic" panose="020B0502020202020204" pitchFamily="34" charset="0"/>
            </a:endParaRPr>
          </a:p>
          <a:p>
            <a:pPr marL="285750" indent="-285750">
              <a:buFont typeface="Wingdings" panose="05000000000000000000" pitchFamily="2" charset="2"/>
              <a:buChar char="v"/>
            </a:pPr>
            <a:r>
              <a:rPr lang="en-GB" sz="2200" dirty="0" smtClean="0">
                <a:latin typeface="Century Gothic" panose="020B0502020202020204" pitchFamily="34" charset="0"/>
              </a:rPr>
              <a:t> Independent learning time</a:t>
            </a:r>
          </a:p>
          <a:p>
            <a:pPr marL="285750" indent="-285750">
              <a:buFont typeface="Wingdings" panose="05000000000000000000" pitchFamily="2" charset="2"/>
              <a:buChar char="v"/>
            </a:pPr>
            <a:endParaRPr lang="en-GB" sz="2200" dirty="0">
              <a:latin typeface="Century Gothic" panose="020B0502020202020204" pitchFamily="34" charset="0"/>
            </a:endParaRPr>
          </a:p>
          <a:p>
            <a:pPr marL="285750" indent="-285750">
              <a:buFont typeface="Wingdings" panose="05000000000000000000" pitchFamily="2" charset="2"/>
              <a:buChar char="v"/>
            </a:pPr>
            <a:r>
              <a:rPr lang="en-GB" sz="2200" dirty="0" smtClean="0">
                <a:latin typeface="Century Gothic" panose="020B0502020202020204" pitchFamily="34" charset="0"/>
              </a:rPr>
              <a:t>Break time, snack and story </a:t>
            </a:r>
          </a:p>
          <a:p>
            <a:pPr marL="285750" indent="-285750">
              <a:buFont typeface="Wingdings" panose="05000000000000000000" pitchFamily="2" charset="2"/>
              <a:buChar char="v"/>
            </a:pPr>
            <a:endParaRPr lang="en-GB" sz="2200" dirty="0">
              <a:latin typeface="Century Gothic" panose="020B0502020202020204" pitchFamily="34" charset="0"/>
            </a:endParaRPr>
          </a:p>
          <a:p>
            <a:pPr marL="285750" indent="-285750">
              <a:buFont typeface="Wingdings" panose="05000000000000000000" pitchFamily="2" charset="2"/>
              <a:buChar char="v"/>
            </a:pPr>
            <a:r>
              <a:rPr lang="en-GB" sz="2200" dirty="0" smtClean="0">
                <a:latin typeface="Century Gothic" panose="020B0502020202020204" pitchFamily="34" charset="0"/>
              </a:rPr>
              <a:t> Continued group work/ independent learning time</a:t>
            </a:r>
          </a:p>
          <a:p>
            <a:pPr marL="285750" indent="-285750">
              <a:buFont typeface="Wingdings" panose="05000000000000000000" pitchFamily="2" charset="2"/>
              <a:buChar char="v"/>
            </a:pPr>
            <a:endParaRPr lang="en-GB" sz="2200" dirty="0">
              <a:latin typeface="Century Gothic" panose="020B0502020202020204" pitchFamily="34" charset="0"/>
            </a:endParaRPr>
          </a:p>
          <a:p>
            <a:pPr marL="285750" indent="-285750">
              <a:buFont typeface="Wingdings" panose="05000000000000000000" pitchFamily="2" charset="2"/>
              <a:buChar char="v"/>
            </a:pPr>
            <a:r>
              <a:rPr lang="en-GB" sz="2200" dirty="0" smtClean="0">
                <a:latin typeface="Century Gothic" panose="020B0502020202020204" pitchFamily="34" charset="0"/>
              </a:rPr>
              <a:t> Lunch</a:t>
            </a:r>
          </a:p>
          <a:p>
            <a:pPr marL="285750" indent="-285750">
              <a:buFont typeface="Wingdings" panose="05000000000000000000" pitchFamily="2" charset="2"/>
              <a:buChar char="v"/>
            </a:pPr>
            <a:endParaRPr lang="en-GB" sz="2200" dirty="0">
              <a:latin typeface="Century Gothic" panose="020B0502020202020204" pitchFamily="34" charset="0"/>
            </a:endParaRPr>
          </a:p>
          <a:p>
            <a:pPr marL="285750" indent="-285750">
              <a:buFont typeface="Wingdings" panose="05000000000000000000" pitchFamily="2" charset="2"/>
              <a:buChar char="v"/>
            </a:pPr>
            <a:r>
              <a:rPr lang="en-GB" sz="2200" dirty="0" smtClean="0">
                <a:latin typeface="Century Gothic" panose="020B0502020202020204" pitchFamily="34" charset="0"/>
              </a:rPr>
              <a:t> PE, Art, PHSE, RE. Opportunities to apply learning skills, language &amp; communication, building relationships and</a:t>
            </a:r>
            <a:r>
              <a:rPr lang="en-GB" sz="2200" dirty="0">
                <a:latin typeface="Century Gothic" panose="020B0502020202020204" pitchFamily="34" charset="0"/>
              </a:rPr>
              <a:t> </a:t>
            </a:r>
            <a:r>
              <a:rPr lang="en-GB" sz="2200" dirty="0" smtClean="0">
                <a:latin typeface="Century Gothic" panose="020B0502020202020204" pitchFamily="34" charset="0"/>
              </a:rPr>
              <a:t>taking observations</a:t>
            </a:r>
          </a:p>
          <a:p>
            <a:pPr marL="285750" indent="-285750">
              <a:buFont typeface="Wingdings" panose="05000000000000000000" pitchFamily="2" charset="2"/>
              <a:buChar char="v"/>
            </a:pPr>
            <a:endParaRPr lang="en-GB" sz="2200" dirty="0">
              <a:latin typeface="Century Gothic" panose="020B0502020202020204" pitchFamily="34" charset="0"/>
            </a:endParaRPr>
          </a:p>
          <a:p>
            <a:pPr marL="285750" indent="-285750">
              <a:buFont typeface="Wingdings" panose="05000000000000000000" pitchFamily="2" charset="2"/>
              <a:buChar char="v"/>
            </a:pPr>
            <a:endParaRPr lang="en-GB" sz="2200" dirty="0">
              <a:latin typeface="Century Gothic" panose="020B0502020202020204" pitchFamily="34" charset="0"/>
            </a:endParaRPr>
          </a:p>
        </p:txBody>
      </p:sp>
    </p:spTree>
    <p:extLst>
      <p:ext uri="{BB962C8B-B14F-4D97-AF65-F5344CB8AC3E}">
        <p14:creationId xmlns:p14="http://schemas.microsoft.com/office/powerpoint/2010/main" val="18949632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9165" y="332656"/>
            <a:ext cx="8229600" cy="1143000"/>
          </a:xfrm>
        </p:spPr>
        <p:txBody>
          <a:bodyPr>
            <a:normAutofit/>
          </a:bodyPr>
          <a:lstStyle/>
          <a:p>
            <a:pPr algn="ctr"/>
            <a:r>
              <a:rPr lang="en-GB" sz="4000" dirty="0" smtClean="0">
                <a:ln>
                  <a:solidFill>
                    <a:schemeClr val="accent1">
                      <a:lumMod val="50000"/>
                    </a:schemeClr>
                  </a:solidFill>
                </a:ln>
                <a:solidFill>
                  <a:schemeClr val="tx1"/>
                </a:solidFill>
                <a:latin typeface="Century Gothic" panose="020B0502020202020204" pitchFamily="34" charset="0"/>
              </a:rPr>
              <a:t>INTRODUCTION TO PHONICS</a:t>
            </a:r>
            <a:endParaRPr lang="en-GB" sz="4000" dirty="0">
              <a:ln>
                <a:solidFill>
                  <a:schemeClr val="accent1">
                    <a:lumMod val="50000"/>
                  </a:schemeClr>
                </a:solidFill>
              </a:ln>
              <a:solidFill>
                <a:schemeClr val="tx1"/>
              </a:solidFill>
              <a:latin typeface="Century Gothic" panose="020B0502020202020204" pitchFamily="34" charset="0"/>
            </a:endParaRPr>
          </a:p>
        </p:txBody>
      </p:sp>
      <p:sp>
        <p:nvSpPr>
          <p:cNvPr id="9" name="TextBox 8"/>
          <p:cNvSpPr txBox="1"/>
          <p:nvPr/>
        </p:nvSpPr>
        <p:spPr>
          <a:xfrm>
            <a:off x="2135560" y="1772816"/>
            <a:ext cx="7632848" cy="4154984"/>
          </a:xfrm>
          <a:prstGeom prst="rect">
            <a:avLst/>
          </a:prstGeom>
          <a:noFill/>
        </p:spPr>
        <p:txBody>
          <a:bodyPr wrap="square" rtlCol="0">
            <a:spAutoFit/>
          </a:bodyPr>
          <a:lstStyle/>
          <a:p>
            <a:pPr marL="285750" indent="-285750" defTabSz="914400">
              <a:buFont typeface="Wingdings" panose="05000000000000000000" pitchFamily="2" charset="2"/>
              <a:buChar char="v"/>
            </a:pPr>
            <a:r>
              <a:rPr lang="en-GB" sz="2400" dirty="0" smtClean="0">
                <a:solidFill>
                  <a:prstClr val="black"/>
                </a:solidFill>
                <a:latin typeface="Century Gothic" panose="020B0502020202020204" pitchFamily="34" charset="0"/>
              </a:rPr>
              <a:t> Children </a:t>
            </a:r>
            <a:r>
              <a:rPr lang="en-GB" sz="2400" dirty="0">
                <a:solidFill>
                  <a:prstClr val="black"/>
                </a:solidFill>
                <a:latin typeface="Century Gothic" panose="020B0502020202020204" pitchFamily="34" charset="0"/>
              </a:rPr>
              <a:t>develop </a:t>
            </a:r>
            <a:r>
              <a:rPr lang="en-GB" sz="2400" dirty="0" smtClean="0">
                <a:solidFill>
                  <a:prstClr val="black"/>
                </a:solidFill>
                <a:latin typeface="Century Gothic" panose="020B0502020202020204" pitchFamily="34" charset="0"/>
              </a:rPr>
              <a:t>awareness </a:t>
            </a:r>
            <a:r>
              <a:rPr lang="en-GB" sz="2400" dirty="0">
                <a:solidFill>
                  <a:prstClr val="black"/>
                </a:solidFill>
                <a:latin typeface="Century Gothic" panose="020B0502020202020204" pitchFamily="34" charset="0"/>
              </a:rPr>
              <a:t>of different sounds in spoken language from a very early age. </a:t>
            </a:r>
            <a:endParaRPr lang="en-GB" sz="2400" dirty="0" smtClean="0">
              <a:solidFill>
                <a:prstClr val="black"/>
              </a:solidFill>
              <a:latin typeface="Century Gothic" panose="020B0502020202020204" pitchFamily="34" charset="0"/>
            </a:endParaRPr>
          </a:p>
          <a:p>
            <a:pPr marL="285750" indent="-285750" defTabSz="914400">
              <a:buFont typeface="Wingdings" panose="05000000000000000000" pitchFamily="2" charset="2"/>
              <a:buChar char="v"/>
            </a:pPr>
            <a:endParaRPr lang="en-GB" sz="2400" dirty="0">
              <a:solidFill>
                <a:prstClr val="black"/>
              </a:solidFill>
              <a:latin typeface="Century Gothic" panose="020B0502020202020204" pitchFamily="34" charset="0"/>
            </a:endParaRPr>
          </a:p>
          <a:p>
            <a:pPr marL="285750" indent="-285750" defTabSz="914400">
              <a:buFont typeface="Wingdings" panose="05000000000000000000" pitchFamily="2" charset="2"/>
              <a:buChar char="v"/>
            </a:pPr>
            <a:r>
              <a:rPr lang="en-GB" sz="2400" dirty="0" smtClean="0">
                <a:solidFill>
                  <a:prstClr val="black"/>
                </a:solidFill>
                <a:latin typeface="Century Gothic" panose="020B0502020202020204" pitchFamily="34" charset="0"/>
              </a:rPr>
              <a:t> Spoken </a:t>
            </a:r>
            <a:r>
              <a:rPr lang="en-GB" sz="2400" dirty="0">
                <a:solidFill>
                  <a:prstClr val="black"/>
                </a:solidFill>
                <a:latin typeface="Century Gothic" panose="020B0502020202020204" pitchFamily="34" charset="0"/>
              </a:rPr>
              <a:t>words are made up of different sounds. They learn to match these sounds to letters. </a:t>
            </a:r>
          </a:p>
          <a:p>
            <a:pPr defTabSz="914400"/>
            <a:endParaRPr lang="en-GB" sz="2400" dirty="0">
              <a:solidFill>
                <a:prstClr val="black"/>
              </a:solidFill>
              <a:latin typeface="Century Gothic" panose="020B0502020202020204" pitchFamily="34" charset="0"/>
            </a:endParaRPr>
          </a:p>
          <a:p>
            <a:pPr marL="285750" indent="-285750" defTabSz="914400">
              <a:buFont typeface="Wingdings" panose="05000000000000000000" pitchFamily="2" charset="2"/>
              <a:buChar char="v"/>
            </a:pPr>
            <a:r>
              <a:rPr lang="en-GB" sz="2400" dirty="0" smtClean="0">
                <a:solidFill>
                  <a:prstClr val="black"/>
                </a:solidFill>
                <a:latin typeface="Century Gothic" panose="020B0502020202020204" pitchFamily="34" charset="0"/>
              </a:rPr>
              <a:t> Phonics </a:t>
            </a:r>
            <a:r>
              <a:rPr lang="en-GB" sz="2400" dirty="0">
                <a:solidFill>
                  <a:prstClr val="black"/>
                </a:solidFill>
                <a:latin typeface="Century Gothic" panose="020B0502020202020204" pitchFamily="34" charset="0"/>
              </a:rPr>
              <a:t>is about children knowing how letters link to sounds. </a:t>
            </a:r>
          </a:p>
          <a:p>
            <a:pPr defTabSz="914400"/>
            <a:endParaRPr lang="en-GB" sz="2400" dirty="0">
              <a:solidFill>
                <a:prstClr val="black"/>
              </a:solidFill>
              <a:latin typeface="Century Gothic" panose="020B0502020202020204" pitchFamily="34" charset="0"/>
            </a:endParaRPr>
          </a:p>
          <a:p>
            <a:pPr marL="285750" indent="-285750" defTabSz="914400">
              <a:buFont typeface="Wingdings" panose="05000000000000000000" pitchFamily="2" charset="2"/>
              <a:buChar char="v"/>
            </a:pPr>
            <a:r>
              <a:rPr lang="en-GB" sz="2400" dirty="0" smtClean="0">
                <a:solidFill>
                  <a:prstClr val="black"/>
                </a:solidFill>
                <a:latin typeface="Century Gothic" panose="020B0502020202020204" pitchFamily="34" charset="0"/>
              </a:rPr>
              <a:t> The </a:t>
            </a:r>
            <a:r>
              <a:rPr lang="en-GB" sz="2400" dirty="0">
                <a:solidFill>
                  <a:prstClr val="black"/>
                </a:solidFill>
                <a:latin typeface="Century Gothic" panose="020B0502020202020204" pitchFamily="34" charset="0"/>
              </a:rPr>
              <a:t>children then use this when they are reading and writing. </a:t>
            </a:r>
          </a:p>
        </p:txBody>
      </p:sp>
    </p:spTree>
    <p:extLst>
      <p:ext uri="{BB962C8B-B14F-4D97-AF65-F5344CB8AC3E}">
        <p14:creationId xmlns:p14="http://schemas.microsoft.com/office/powerpoint/2010/main" val="17960342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7760" y="794789"/>
            <a:ext cx="9897292" cy="707886"/>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altLang="en-US" sz="4000" i="0" u="none" strike="noStrike" kern="0" cap="all" spc="100" normalizeH="0" baseline="0" noProof="0" dirty="0" smtClean="0">
                <a:ln>
                  <a:noFill/>
                </a:ln>
                <a:solidFill>
                  <a:prstClr val="black">
                    <a:lumMod val="95000"/>
                    <a:lumOff val="5000"/>
                  </a:prstClr>
                </a:solidFill>
                <a:effectLst/>
                <a:uLnTx/>
                <a:uFillTx/>
                <a:latin typeface="Century Gothic" panose="020B0502020202020204" pitchFamily="34" charset="0"/>
                <a:ea typeface="+mj-ea"/>
                <a:cs typeface="+mj-cs"/>
              </a:rPr>
              <a:t>The Importance of Listening Skills</a:t>
            </a:r>
            <a:endParaRPr kumimoji="0" lang="en-GB" sz="1800" i="0" u="none" strike="noStrike" kern="0" cap="none" spc="0" normalizeH="0" baseline="0" noProof="0" dirty="0" smtClean="0">
              <a:ln>
                <a:noFill/>
              </a:ln>
              <a:solidFill>
                <a:sysClr val="windowText" lastClr="000000"/>
              </a:solidFill>
              <a:effectLst/>
              <a:uLnTx/>
              <a:uFillTx/>
              <a:latin typeface="Century Gothic" panose="020B0502020202020204" pitchFamily="34" charset="0"/>
            </a:endParaRPr>
          </a:p>
        </p:txBody>
      </p:sp>
      <p:sp>
        <p:nvSpPr>
          <p:cNvPr id="3" name="Rectangle 2"/>
          <p:cNvSpPr/>
          <p:nvPr/>
        </p:nvSpPr>
        <p:spPr>
          <a:xfrm>
            <a:off x="1463366" y="3906054"/>
            <a:ext cx="261610" cy="369332"/>
          </a:xfrm>
          <a:prstGeom prst="rect">
            <a:avLst/>
          </a:prstGeom>
        </p:spPr>
        <p:txBody>
          <a:bodyPr wrap="none">
            <a:spAutoFit/>
          </a:bodyPr>
          <a:lstStyle/>
          <a:p>
            <a:r>
              <a:rPr lang="en-GB" altLang="en-US" kern="0" cap="all" spc="100" dirty="0" smtClean="0">
                <a:solidFill>
                  <a:prstClr val="black">
                    <a:lumMod val="95000"/>
                    <a:lumOff val="5000"/>
                  </a:prstClr>
                </a:solidFill>
                <a:latin typeface="Century Gothic" panose="020B0502020202020204" pitchFamily="34" charset="0"/>
                <a:ea typeface="+mj-ea"/>
                <a:cs typeface="+mj-cs"/>
              </a:rPr>
              <a:t> </a:t>
            </a:r>
            <a:endParaRPr lang="en-GB" dirty="0"/>
          </a:p>
        </p:txBody>
      </p:sp>
      <p:sp>
        <p:nvSpPr>
          <p:cNvPr id="9" name="Content Placeholder 2"/>
          <p:cNvSpPr txBox="1">
            <a:spLocks/>
          </p:cNvSpPr>
          <p:nvPr/>
        </p:nvSpPr>
        <p:spPr>
          <a:xfrm>
            <a:off x="600891" y="1516184"/>
            <a:ext cx="10332719" cy="5355325"/>
          </a:xfrm>
          <a:prstGeom prst="rect">
            <a:avLst/>
          </a:prstGeom>
        </p:spPr>
        <p:txBody>
          <a:bodyPr vert="horz" lIns="45720" tIns="45720" rIns="4572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a:lstStyle>
          <a:p>
            <a:pPr marR="0" lvl="0" algn="l" defTabSz="914400" rtl="0" eaLnBrk="1" fontAlgn="auto" latinLnBrk="0" hangingPunct="1">
              <a:lnSpc>
                <a:spcPct val="90000"/>
              </a:lnSpc>
              <a:spcBef>
                <a:spcPts val="0"/>
              </a:spcBef>
              <a:spcAft>
                <a:spcPts val="0"/>
              </a:spcAft>
              <a:buClrTx/>
              <a:buSzPct val="100000"/>
              <a:buFont typeface="Wingdings" panose="05000000000000000000" pitchFamily="2" charset="2"/>
              <a:buChar char="v"/>
              <a:tabLst/>
              <a:defRPr/>
            </a:pPr>
            <a:r>
              <a:rPr kumimoji="0" lang="en-GB" altLang="en-US" sz="2400" b="0" i="0" u="none" strike="noStrike" kern="1200" cap="none" spc="0" normalizeH="0" baseline="0" noProof="0" dirty="0" smtClean="0">
                <a:ln>
                  <a:noFill/>
                </a:ln>
                <a:solidFill>
                  <a:sysClr val="windowText" lastClr="000000"/>
                </a:solidFill>
                <a:effectLst/>
                <a:uLnTx/>
                <a:uFillTx/>
                <a:latin typeface="Century Gothic" panose="020B0502020202020204" pitchFamily="34" charset="0"/>
                <a:ea typeface="+mn-ea"/>
                <a:cs typeface="+mn-cs"/>
              </a:rPr>
              <a:t> Phonics learning relies on children being able to hear and distinguish the sounds within words.</a:t>
            </a:r>
          </a:p>
          <a:p>
            <a:pPr marR="0" lvl="0" algn="l" defTabSz="914400" rtl="0" eaLnBrk="1" fontAlgn="auto" latinLnBrk="0" hangingPunct="1">
              <a:lnSpc>
                <a:spcPct val="90000"/>
              </a:lnSpc>
              <a:spcBef>
                <a:spcPts val="0"/>
              </a:spcBef>
              <a:spcAft>
                <a:spcPts val="0"/>
              </a:spcAft>
              <a:buClrTx/>
              <a:buSzPct val="100000"/>
              <a:buFont typeface="Wingdings" panose="05000000000000000000" pitchFamily="2" charset="2"/>
              <a:buChar char="v"/>
              <a:tabLst/>
              <a:defRPr/>
            </a:pPr>
            <a:endParaRPr lang="en-GB" altLang="en-US" sz="2400" dirty="0">
              <a:solidFill>
                <a:sysClr val="windowText" lastClr="000000"/>
              </a:solidFill>
              <a:latin typeface="Century Gothic" panose="020B0502020202020204" pitchFamily="34" charset="0"/>
            </a:endParaRPr>
          </a:p>
          <a:p>
            <a:pPr marR="0" lvl="0" algn="l" defTabSz="914400" rtl="0" eaLnBrk="1" fontAlgn="auto" latinLnBrk="0" hangingPunct="1">
              <a:lnSpc>
                <a:spcPct val="90000"/>
              </a:lnSpc>
              <a:spcBef>
                <a:spcPts val="0"/>
              </a:spcBef>
              <a:spcAft>
                <a:spcPts val="0"/>
              </a:spcAft>
              <a:buClrTx/>
              <a:buSzPct val="100000"/>
              <a:buFont typeface="Wingdings" panose="05000000000000000000" pitchFamily="2" charset="2"/>
              <a:buChar char="v"/>
              <a:tabLst/>
              <a:defRPr/>
            </a:pPr>
            <a:r>
              <a:rPr kumimoji="0" lang="en-GB" altLang="en-US" sz="2400" b="0" i="0" u="none" strike="noStrike" kern="1200" cap="none" spc="0" normalizeH="0" baseline="0" noProof="0" dirty="0" smtClean="0">
                <a:ln>
                  <a:noFill/>
                </a:ln>
                <a:solidFill>
                  <a:sysClr val="windowText" lastClr="000000"/>
                </a:solidFill>
                <a:effectLst/>
                <a:uLnTx/>
                <a:uFillTx/>
                <a:latin typeface="Century Gothic" panose="020B0502020202020204" pitchFamily="34" charset="0"/>
                <a:ea typeface="+mn-ea"/>
                <a:cs typeface="+mn-cs"/>
              </a:rPr>
              <a:t> Children with reduced listening and/or attention skills can struggle with phonics learning.</a:t>
            </a:r>
          </a:p>
          <a:p>
            <a:pPr marR="0" lvl="0" algn="l" defTabSz="914400" rtl="0" eaLnBrk="1" fontAlgn="auto" latinLnBrk="0" hangingPunct="1">
              <a:lnSpc>
                <a:spcPct val="90000"/>
              </a:lnSpc>
              <a:spcBef>
                <a:spcPts val="0"/>
              </a:spcBef>
              <a:spcAft>
                <a:spcPts val="0"/>
              </a:spcAft>
              <a:buClrTx/>
              <a:buSzPct val="100000"/>
              <a:buFont typeface="Wingdings" panose="05000000000000000000" pitchFamily="2" charset="2"/>
              <a:buChar char="v"/>
              <a:tabLst/>
              <a:defRPr/>
            </a:pPr>
            <a:endParaRPr lang="en-GB" altLang="en-US" sz="2400" dirty="0">
              <a:solidFill>
                <a:sysClr val="windowText" lastClr="000000"/>
              </a:solidFill>
              <a:latin typeface="Century Gothic" panose="020B0502020202020204" pitchFamily="34" charset="0"/>
            </a:endParaRPr>
          </a:p>
          <a:p>
            <a:pPr marR="0" lvl="0" algn="l" defTabSz="914400" rtl="0" eaLnBrk="1" fontAlgn="auto" latinLnBrk="0" hangingPunct="1">
              <a:lnSpc>
                <a:spcPct val="90000"/>
              </a:lnSpc>
              <a:spcBef>
                <a:spcPts val="0"/>
              </a:spcBef>
              <a:spcAft>
                <a:spcPts val="0"/>
              </a:spcAft>
              <a:buClrTx/>
              <a:buSzPct val="100000"/>
              <a:buFont typeface="Wingdings" panose="05000000000000000000" pitchFamily="2" charset="2"/>
              <a:buChar char="v"/>
              <a:tabLst/>
              <a:defRPr/>
            </a:pPr>
            <a:r>
              <a:rPr kumimoji="0" lang="en-GB" altLang="en-US" sz="2400" b="0" i="0" u="none" strike="noStrike" kern="1200" cap="none" spc="0" normalizeH="0" baseline="0" noProof="0" dirty="0" smtClean="0">
                <a:ln>
                  <a:noFill/>
                </a:ln>
                <a:solidFill>
                  <a:sysClr val="windowText" lastClr="000000"/>
                </a:solidFill>
                <a:effectLst/>
                <a:uLnTx/>
                <a:uFillTx/>
                <a:latin typeface="Century Gothic" panose="020B0502020202020204" pitchFamily="34" charset="0"/>
                <a:ea typeface="+mn-ea"/>
                <a:cs typeface="+mn-cs"/>
              </a:rPr>
              <a:t> Listening skills begin at birth and there are lots of things that parents and carers can do to support these skills.</a:t>
            </a:r>
          </a:p>
          <a:p>
            <a:pPr marR="0" lvl="0" algn="l" defTabSz="914400" rtl="0" eaLnBrk="1" fontAlgn="auto" latinLnBrk="0" hangingPunct="1">
              <a:lnSpc>
                <a:spcPct val="90000"/>
              </a:lnSpc>
              <a:spcBef>
                <a:spcPts val="0"/>
              </a:spcBef>
              <a:spcAft>
                <a:spcPts val="0"/>
              </a:spcAft>
              <a:buClrTx/>
              <a:buSzPct val="100000"/>
              <a:buFont typeface="Wingdings" panose="05000000000000000000" pitchFamily="2" charset="2"/>
              <a:buChar char="v"/>
              <a:tabLst/>
              <a:defRPr/>
            </a:pPr>
            <a:endParaRPr lang="en-GB" altLang="en-US" sz="2400" dirty="0">
              <a:solidFill>
                <a:sysClr val="windowText" lastClr="000000"/>
              </a:solidFill>
              <a:latin typeface="Century Gothic" panose="020B0502020202020204" pitchFamily="34" charset="0"/>
            </a:endParaRPr>
          </a:p>
          <a:p>
            <a:pPr marR="0" lvl="0" algn="l" defTabSz="914400" rtl="0" eaLnBrk="1" fontAlgn="auto" latinLnBrk="0" hangingPunct="1">
              <a:lnSpc>
                <a:spcPct val="90000"/>
              </a:lnSpc>
              <a:spcBef>
                <a:spcPts val="0"/>
              </a:spcBef>
              <a:spcAft>
                <a:spcPts val="0"/>
              </a:spcAft>
              <a:buClrTx/>
              <a:buSzPct val="100000"/>
              <a:buFont typeface="Wingdings" panose="05000000000000000000" pitchFamily="2" charset="2"/>
              <a:buChar char="v"/>
              <a:tabLst/>
              <a:defRPr/>
            </a:pPr>
            <a:r>
              <a:rPr kumimoji="0" lang="en-GB" altLang="en-US" sz="2400" b="0" i="0" u="none" strike="noStrike" kern="1200" cap="none" spc="0" normalizeH="0" noProof="0" dirty="0" smtClean="0">
                <a:ln>
                  <a:noFill/>
                </a:ln>
                <a:solidFill>
                  <a:sysClr val="windowText" lastClr="000000"/>
                </a:solidFill>
                <a:effectLst/>
                <a:uLnTx/>
                <a:uFillTx/>
                <a:latin typeface="Century Gothic" panose="020B0502020202020204" pitchFamily="34" charset="0"/>
                <a:ea typeface="+mn-ea"/>
                <a:cs typeface="+mn-cs"/>
              </a:rPr>
              <a:t> </a:t>
            </a:r>
            <a:r>
              <a:rPr kumimoji="0" lang="en-GB" altLang="en-US" sz="2400" b="0" i="0" u="none" strike="noStrike" kern="1200" cap="none" spc="0" normalizeH="0" baseline="0" noProof="0" dirty="0" smtClean="0">
                <a:ln>
                  <a:noFill/>
                </a:ln>
                <a:solidFill>
                  <a:sysClr val="windowText" lastClr="000000"/>
                </a:solidFill>
                <a:effectLst/>
                <a:uLnTx/>
                <a:uFillTx/>
                <a:latin typeface="Century Gothic" panose="020B0502020202020204" pitchFamily="34" charset="0"/>
                <a:ea typeface="+mn-ea"/>
                <a:cs typeface="+mn-cs"/>
              </a:rPr>
              <a:t>Children are also taught listening and attention skills during their early years education (age 0-5).</a:t>
            </a:r>
          </a:p>
          <a:p>
            <a:pPr marR="0" lvl="0" algn="l" defTabSz="914400" rtl="0" eaLnBrk="1" fontAlgn="auto" latinLnBrk="0" hangingPunct="1">
              <a:lnSpc>
                <a:spcPct val="90000"/>
              </a:lnSpc>
              <a:spcBef>
                <a:spcPts val="0"/>
              </a:spcBef>
              <a:spcAft>
                <a:spcPts val="0"/>
              </a:spcAft>
              <a:buClrTx/>
              <a:buSzPct val="100000"/>
              <a:buFont typeface="Wingdings" panose="05000000000000000000" pitchFamily="2" charset="2"/>
              <a:buChar char="v"/>
              <a:tabLst/>
              <a:defRPr/>
            </a:pPr>
            <a:endParaRPr lang="en-GB" altLang="en-US" sz="2400" noProof="0" dirty="0" smtClean="0">
              <a:solidFill>
                <a:sysClr val="windowText" lastClr="000000"/>
              </a:solidFill>
              <a:latin typeface="Century Gothic" panose="020B0502020202020204" pitchFamily="34" charset="0"/>
            </a:endParaRPr>
          </a:p>
          <a:p>
            <a:pPr marR="0" lvl="0" algn="l" defTabSz="914400" rtl="0" eaLnBrk="1" fontAlgn="auto" latinLnBrk="0" hangingPunct="1">
              <a:lnSpc>
                <a:spcPct val="90000"/>
              </a:lnSpc>
              <a:spcBef>
                <a:spcPts val="0"/>
              </a:spcBef>
              <a:spcAft>
                <a:spcPts val="0"/>
              </a:spcAft>
              <a:buClrTx/>
              <a:buSzPct val="100000"/>
              <a:buFont typeface="Wingdings" panose="05000000000000000000" pitchFamily="2" charset="2"/>
              <a:buChar char="v"/>
              <a:tabLst/>
              <a:defRPr/>
            </a:pPr>
            <a:r>
              <a:rPr kumimoji="0" lang="en-GB" altLang="en-US" sz="2400" b="0" i="0" u="none" strike="noStrike" kern="1200" cap="none" spc="0" normalizeH="0" dirty="0">
                <a:ln>
                  <a:noFill/>
                </a:ln>
                <a:solidFill>
                  <a:sysClr val="windowText" lastClr="000000"/>
                </a:solidFill>
                <a:effectLst/>
                <a:uLnTx/>
                <a:uFillTx/>
                <a:latin typeface="Century Gothic" panose="020B0502020202020204" pitchFamily="34" charset="0"/>
                <a:ea typeface="+mn-ea"/>
                <a:cs typeface="+mn-cs"/>
              </a:rPr>
              <a:t> </a:t>
            </a:r>
            <a:r>
              <a:rPr kumimoji="0" lang="en-GB" altLang="en-US" sz="2400" b="0" i="0" u="none" strike="noStrike" kern="1200" cap="none" spc="0" normalizeH="0" baseline="0" noProof="0" dirty="0" smtClean="0">
                <a:ln>
                  <a:noFill/>
                </a:ln>
                <a:solidFill>
                  <a:sysClr val="windowText" lastClr="000000"/>
                </a:solidFill>
                <a:effectLst/>
                <a:uLnTx/>
                <a:uFillTx/>
                <a:latin typeface="Century Gothic" panose="020B0502020202020204" pitchFamily="34" charset="0"/>
                <a:ea typeface="+mn-ea"/>
                <a:cs typeface="+mn-cs"/>
              </a:rPr>
              <a:t>The first phase of formal phonics education (Phase 1) also focuses on key listening skills. Without these skills, children may struggle to master the next stage of their phonics learning.</a:t>
            </a:r>
          </a:p>
          <a:p>
            <a:pPr marL="91440" marR="0" lvl="0" indent="-91440" algn="l" defTabSz="914400" rtl="0" eaLnBrk="1" fontAlgn="auto" latinLnBrk="0" hangingPunct="1">
              <a:lnSpc>
                <a:spcPct val="90000"/>
              </a:lnSpc>
              <a:spcBef>
                <a:spcPts val="1200"/>
              </a:spcBef>
              <a:spcAft>
                <a:spcPts val="200"/>
              </a:spcAft>
              <a:buClr>
                <a:srgbClr val="1CADE4"/>
              </a:buClr>
              <a:buSzPct val="100000"/>
              <a:buFont typeface="Tw Cen MT" panose="020B0602020104020603" pitchFamily="34" charset="0"/>
              <a:buChar char=" "/>
              <a:tabLst/>
              <a:defRPr/>
            </a:pPr>
            <a:endParaRPr kumimoji="0" lang="en-GB" sz="2200" b="0" i="0" u="none" strike="noStrike" kern="1200" cap="none" spc="0" normalizeH="0" baseline="0" noProof="0" dirty="0">
              <a:ln>
                <a:noFill/>
              </a:ln>
              <a:solidFill>
                <a:sysClr val="windowText" lastClr="000000"/>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27651920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43691" y="332656"/>
            <a:ext cx="10075074" cy="1143000"/>
          </a:xfrm>
        </p:spPr>
        <p:txBody>
          <a:bodyPr>
            <a:normAutofit/>
          </a:bodyPr>
          <a:lstStyle/>
          <a:p>
            <a:pPr algn="ctr"/>
            <a:r>
              <a:rPr lang="en-US" altLang="en-US" sz="4000" dirty="0" smtClean="0">
                <a:solidFill>
                  <a:schemeClr val="tx1"/>
                </a:solidFill>
                <a:latin typeface="Century Gothic" panose="020B0502020202020204" pitchFamily="34" charset="0"/>
              </a:rPr>
              <a:t>TEACHING PHONICS IN SCHOOL</a:t>
            </a:r>
            <a:endParaRPr lang="en-GB" sz="4000" dirty="0">
              <a:ln>
                <a:solidFill>
                  <a:schemeClr val="accent1">
                    <a:lumMod val="50000"/>
                  </a:schemeClr>
                </a:solidFill>
              </a:ln>
              <a:solidFill>
                <a:schemeClr val="tx1"/>
              </a:solidFill>
              <a:latin typeface="Comic Sans MS" panose="030F0702030302020204" pitchFamily="66" charset="0"/>
            </a:endParaRPr>
          </a:p>
        </p:txBody>
      </p:sp>
      <p:sp>
        <p:nvSpPr>
          <p:cNvPr id="2" name="Rectangle 1"/>
          <p:cNvSpPr/>
          <p:nvPr/>
        </p:nvSpPr>
        <p:spPr>
          <a:xfrm>
            <a:off x="404950" y="1736914"/>
            <a:ext cx="10907484" cy="6324808"/>
          </a:xfrm>
          <a:prstGeom prst="rect">
            <a:avLst/>
          </a:prstGeom>
        </p:spPr>
        <p:txBody>
          <a:bodyPr wrap="square">
            <a:spAutoFit/>
          </a:bodyPr>
          <a:lstStyle/>
          <a:p>
            <a:pPr marL="342900" indent="-342900">
              <a:spcBef>
                <a:spcPct val="50000"/>
              </a:spcBef>
              <a:spcAft>
                <a:spcPts val="0"/>
              </a:spcAft>
              <a:buFont typeface="Wingdings" panose="05000000000000000000" pitchFamily="2" charset="2"/>
              <a:buChar char="v"/>
              <a:defRPr/>
            </a:pPr>
            <a:r>
              <a:rPr lang="en-GB" altLang="en-US" sz="2400" dirty="0">
                <a:latin typeface="Century Gothic" panose="020B0502020202020204" pitchFamily="34" charset="0"/>
              </a:rPr>
              <a:t>Children are taught reading and spelling daily throughout the week, and each session will follow a structured format</a:t>
            </a:r>
            <a:r>
              <a:rPr lang="en-GB" altLang="en-US" sz="2400" dirty="0" smtClean="0">
                <a:latin typeface="Century Gothic" panose="020B0502020202020204" pitchFamily="34" charset="0"/>
              </a:rPr>
              <a:t>.</a:t>
            </a:r>
          </a:p>
          <a:p>
            <a:pPr marL="342900" indent="-342900">
              <a:spcBef>
                <a:spcPct val="50000"/>
              </a:spcBef>
              <a:spcAft>
                <a:spcPts val="0"/>
              </a:spcAft>
              <a:buFont typeface="Wingdings" panose="05000000000000000000" pitchFamily="2" charset="2"/>
              <a:buChar char="v"/>
              <a:defRPr/>
            </a:pPr>
            <a:r>
              <a:rPr lang="en-GB" altLang="en-US" sz="2400" dirty="0" smtClean="0">
                <a:latin typeface="Century Gothic" panose="020B0502020202020204" pitchFamily="34" charset="0"/>
              </a:rPr>
              <a:t>The </a:t>
            </a:r>
            <a:r>
              <a:rPr lang="en-GB" altLang="en-US" sz="2400" dirty="0">
                <a:latin typeface="Century Gothic" panose="020B0502020202020204" pitchFamily="34" charset="0"/>
              </a:rPr>
              <a:t>activities used to teach will vary and can be adapted. They are multisensory and appeal to different learning styles. They involve games and individual and group activities as well as teacher-led </a:t>
            </a:r>
            <a:r>
              <a:rPr lang="en-GB" altLang="en-US" sz="2400" dirty="0" smtClean="0">
                <a:latin typeface="Century Gothic" panose="020B0502020202020204" pitchFamily="34" charset="0"/>
              </a:rPr>
              <a:t>sessions.</a:t>
            </a:r>
          </a:p>
          <a:p>
            <a:pPr marL="342900" indent="-342900">
              <a:spcBef>
                <a:spcPct val="50000"/>
              </a:spcBef>
              <a:spcAft>
                <a:spcPts val="0"/>
              </a:spcAft>
              <a:buFont typeface="Wingdings" panose="05000000000000000000" pitchFamily="2" charset="2"/>
              <a:buChar char="v"/>
              <a:defRPr/>
            </a:pPr>
            <a:r>
              <a:rPr lang="en-GB" altLang="en-US" sz="2400" dirty="0" smtClean="0">
                <a:latin typeface="Century Gothic" panose="020B0502020202020204" pitchFamily="34" charset="0"/>
              </a:rPr>
              <a:t>Teachers </a:t>
            </a:r>
            <a:r>
              <a:rPr lang="en-GB" altLang="en-US" sz="2400" dirty="0">
                <a:latin typeface="Century Gothic" panose="020B0502020202020204" pitchFamily="34" charset="0"/>
              </a:rPr>
              <a:t>will assess children’s understanding throughout each session and will also assess knowledge of sounds to see whether a child is ready to move on to the next </a:t>
            </a:r>
            <a:r>
              <a:rPr lang="en-GB" altLang="en-US" sz="2400" dirty="0" smtClean="0">
                <a:latin typeface="Century Gothic" panose="020B0502020202020204" pitchFamily="34" charset="0"/>
              </a:rPr>
              <a:t>phase.</a:t>
            </a:r>
          </a:p>
          <a:p>
            <a:pPr marL="342900" indent="-342900">
              <a:spcBef>
                <a:spcPct val="50000"/>
              </a:spcBef>
              <a:spcAft>
                <a:spcPts val="0"/>
              </a:spcAft>
              <a:buFont typeface="Wingdings" panose="05000000000000000000" pitchFamily="2" charset="2"/>
              <a:buChar char="v"/>
              <a:defRPr/>
            </a:pPr>
            <a:r>
              <a:rPr lang="en-GB" altLang="en-US" sz="2400" dirty="0" smtClean="0">
                <a:solidFill>
                  <a:prstClr val="black"/>
                </a:solidFill>
                <a:latin typeface="Century Gothic" panose="020B0502020202020204" pitchFamily="34" charset="0"/>
              </a:rPr>
              <a:t>Children </a:t>
            </a:r>
            <a:r>
              <a:rPr lang="en-GB" altLang="en-US" sz="2400" dirty="0">
                <a:solidFill>
                  <a:prstClr val="black"/>
                </a:solidFill>
                <a:latin typeface="Century Gothic" panose="020B0502020202020204" pitchFamily="34" charset="0"/>
              </a:rPr>
              <a:t>will also be taught other skills, such as whole-word recognition  ‘tricky words’, book skills and a love and enjoyment of reading.</a:t>
            </a:r>
          </a:p>
          <a:p>
            <a:pPr>
              <a:spcBef>
                <a:spcPct val="50000"/>
              </a:spcBef>
              <a:spcAft>
                <a:spcPts val="0"/>
              </a:spcAft>
              <a:defRPr/>
            </a:pPr>
            <a:endParaRPr lang="en-GB" altLang="en-US" dirty="0" smtClean="0">
              <a:latin typeface="Century Gothic" panose="020B0502020202020204" pitchFamily="34" charset="0"/>
            </a:endParaRPr>
          </a:p>
          <a:p>
            <a:pPr>
              <a:spcBef>
                <a:spcPct val="50000"/>
              </a:spcBef>
              <a:spcAft>
                <a:spcPts val="0"/>
              </a:spcAft>
              <a:defRPr/>
            </a:pPr>
            <a:endParaRPr lang="en-GB" altLang="en-US" dirty="0">
              <a:latin typeface="Century Gothic" panose="020B0502020202020204" pitchFamily="34" charset="0"/>
            </a:endParaRPr>
          </a:p>
          <a:p>
            <a:pPr>
              <a:spcBef>
                <a:spcPct val="50000"/>
              </a:spcBef>
              <a:spcAft>
                <a:spcPts val="0"/>
              </a:spcAft>
              <a:defRPr/>
            </a:pPr>
            <a:endParaRPr lang="en-US" altLang="en-US" dirty="0">
              <a:latin typeface="Century Gothic" panose="020B0502020202020204" pitchFamily="34" charset="0"/>
            </a:endParaRPr>
          </a:p>
        </p:txBody>
      </p:sp>
      <p:pic>
        <p:nvPicPr>
          <p:cNvPr id="3" name="Picture 2"/>
          <p:cNvPicPr>
            <a:picLocks noChangeAspect="1"/>
          </p:cNvPicPr>
          <p:nvPr/>
        </p:nvPicPr>
        <p:blipFill>
          <a:blip r:embed="rId2"/>
          <a:stretch>
            <a:fillRect/>
          </a:stretch>
        </p:blipFill>
        <p:spPr>
          <a:xfrm>
            <a:off x="10816046" y="632028"/>
            <a:ext cx="1375954" cy="1421650"/>
          </a:xfrm>
          <a:prstGeom prst="rect">
            <a:avLst/>
          </a:prstGeom>
        </p:spPr>
      </p:pic>
    </p:spTree>
    <p:extLst>
      <p:ext uri="{BB962C8B-B14F-4D97-AF65-F5344CB8AC3E}">
        <p14:creationId xmlns:p14="http://schemas.microsoft.com/office/powerpoint/2010/main" val="41512667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9165" y="573427"/>
            <a:ext cx="8229600" cy="854968"/>
          </a:xfrm>
        </p:spPr>
        <p:txBody>
          <a:bodyPr>
            <a:normAutofit/>
          </a:bodyPr>
          <a:lstStyle/>
          <a:p>
            <a:pPr algn="ctr"/>
            <a:r>
              <a:rPr lang="en-GB" sz="4000" dirty="0" smtClean="0">
                <a:ln>
                  <a:solidFill>
                    <a:schemeClr val="accent1">
                      <a:lumMod val="50000"/>
                    </a:schemeClr>
                  </a:solidFill>
                </a:ln>
                <a:solidFill>
                  <a:schemeClr val="tx1"/>
                </a:solidFill>
                <a:latin typeface="Century Gothic" panose="020B0502020202020204" pitchFamily="34" charset="0"/>
              </a:rPr>
              <a:t>LETTERS &amp; SOUNDS </a:t>
            </a:r>
            <a:endParaRPr lang="en-GB" sz="4000" dirty="0">
              <a:ln>
                <a:solidFill>
                  <a:schemeClr val="accent1">
                    <a:lumMod val="50000"/>
                  </a:schemeClr>
                </a:solidFill>
              </a:ln>
              <a:solidFill>
                <a:schemeClr val="tx1"/>
              </a:solidFill>
              <a:latin typeface="Century Gothic" panose="020B0502020202020204" pitchFamily="34" charset="0"/>
            </a:endParaRPr>
          </a:p>
        </p:txBody>
      </p:sp>
      <p:sp>
        <p:nvSpPr>
          <p:cNvPr id="7" name="TextBox 6"/>
          <p:cNvSpPr txBox="1"/>
          <p:nvPr/>
        </p:nvSpPr>
        <p:spPr>
          <a:xfrm>
            <a:off x="1069328" y="5175304"/>
            <a:ext cx="7488832" cy="1569660"/>
          </a:xfrm>
          <a:prstGeom prst="rect">
            <a:avLst/>
          </a:prstGeom>
          <a:noFill/>
        </p:spPr>
        <p:txBody>
          <a:bodyPr wrap="square" rtlCol="0">
            <a:spAutoFit/>
          </a:bodyPr>
          <a:lstStyle/>
          <a:p>
            <a:pPr defTabSz="914400"/>
            <a:r>
              <a:rPr lang="en-GB" sz="2400" b="1" dirty="0" smtClean="0">
                <a:solidFill>
                  <a:srgbClr val="7030A0"/>
                </a:solidFill>
                <a:latin typeface="Century Gothic" panose="020B0502020202020204" pitchFamily="34" charset="0"/>
              </a:rPr>
              <a:t>Phase 2</a:t>
            </a:r>
            <a:endParaRPr lang="en-GB" sz="2400" b="1" dirty="0">
              <a:solidFill>
                <a:srgbClr val="7030A0"/>
              </a:solidFill>
              <a:latin typeface="Century Gothic" panose="020B0502020202020204" pitchFamily="34" charset="0"/>
            </a:endParaRPr>
          </a:p>
          <a:p>
            <a:pPr marL="285750" indent="-285750" defTabSz="914400">
              <a:lnSpc>
                <a:spcPct val="150000"/>
              </a:lnSpc>
              <a:buFont typeface="Wingdings" panose="05000000000000000000" pitchFamily="2" charset="2"/>
              <a:buChar char="v"/>
            </a:pPr>
            <a:r>
              <a:rPr lang="en-GB" sz="2400" dirty="0" smtClean="0">
                <a:solidFill>
                  <a:prstClr val="black"/>
                </a:solidFill>
                <a:latin typeface="Century Gothic" panose="020B0502020202020204" pitchFamily="34" charset="0"/>
              </a:rPr>
              <a:t> Learn </a:t>
            </a:r>
            <a:r>
              <a:rPr lang="en-GB" sz="2400" dirty="0">
                <a:solidFill>
                  <a:prstClr val="black"/>
                </a:solidFill>
                <a:latin typeface="Century Gothic" panose="020B0502020202020204" pitchFamily="34" charset="0"/>
              </a:rPr>
              <a:t>sound and letter correspondences </a:t>
            </a:r>
          </a:p>
          <a:p>
            <a:pPr marL="285750" indent="-285750" defTabSz="914400">
              <a:lnSpc>
                <a:spcPct val="150000"/>
              </a:lnSpc>
              <a:buFont typeface="Wingdings" panose="05000000000000000000" pitchFamily="2" charset="2"/>
              <a:buChar char="v"/>
            </a:pPr>
            <a:r>
              <a:rPr lang="en-GB" sz="2400" dirty="0" smtClean="0">
                <a:solidFill>
                  <a:prstClr val="black"/>
                </a:solidFill>
                <a:latin typeface="Century Gothic" panose="020B0502020202020204" pitchFamily="34" charset="0"/>
              </a:rPr>
              <a:t> Start </a:t>
            </a:r>
            <a:r>
              <a:rPr lang="en-GB" sz="2400" dirty="0">
                <a:solidFill>
                  <a:prstClr val="black"/>
                </a:solidFill>
                <a:latin typeface="Century Gothic" panose="020B0502020202020204" pitchFamily="34" charset="0"/>
              </a:rPr>
              <a:t>to read and spell simple words </a:t>
            </a:r>
          </a:p>
        </p:txBody>
      </p:sp>
      <p:sp>
        <p:nvSpPr>
          <p:cNvPr id="8" name="Rectangle 7"/>
          <p:cNvSpPr/>
          <p:nvPr/>
        </p:nvSpPr>
        <p:spPr>
          <a:xfrm>
            <a:off x="1069328" y="1679569"/>
            <a:ext cx="8208912" cy="2185214"/>
          </a:xfrm>
          <a:prstGeom prst="rect">
            <a:avLst/>
          </a:prstGeom>
        </p:spPr>
        <p:txBody>
          <a:bodyPr wrap="square">
            <a:spAutoFit/>
          </a:bodyPr>
          <a:lstStyle/>
          <a:p>
            <a:pPr marL="342900" indent="-342900" defTabSz="914400">
              <a:buFont typeface="Wingdings" panose="05000000000000000000" pitchFamily="2" charset="2"/>
              <a:buChar char="v"/>
            </a:pPr>
            <a:r>
              <a:rPr lang="en-GB" sz="2400" dirty="0">
                <a:solidFill>
                  <a:prstClr val="black"/>
                </a:solidFill>
                <a:latin typeface="Century Gothic" panose="020B0502020202020204" pitchFamily="34" charset="0"/>
              </a:rPr>
              <a:t>We </a:t>
            </a:r>
            <a:r>
              <a:rPr lang="en-GB" sz="2400" dirty="0" smtClean="0">
                <a:solidFill>
                  <a:prstClr val="black"/>
                </a:solidFill>
                <a:latin typeface="Century Gothic" panose="020B0502020202020204" pitchFamily="34" charset="0"/>
              </a:rPr>
              <a:t>use BUG CLUB to support our teaching and learning of letters and sounds</a:t>
            </a:r>
          </a:p>
          <a:p>
            <a:pPr defTabSz="914400"/>
            <a:endParaRPr lang="en-GB" sz="2400" dirty="0">
              <a:solidFill>
                <a:prstClr val="black"/>
              </a:solidFill>
              <a:latin typeface="Century Gothic" panose="020B0502020202020204" pitchFamily="34" charset="0"/>
            </a:endParaRPr>
          </a:p>
          <a:p>
            <a:pPr marL="342900" indent="-342900" defTabSz="914400">
              <a:buFont typeface="Wingdings" panose="05000000000000000000" pitchFamily="2" charset="2"/>
              <a:buChar char="v"/>
            </a:pPr>
            <a:r>
              <a:rPr lang="en-GB" sz="2400" dirty="0">
                <a:solidFill>
                  <a:prstClr val="black"/>
                </a:solidFill>
                <a:latin typeface="Century Gothic" panose="020B0502020202020204" pitchFamily="34" charset="0"/>
              </a:rPr>
              <a:t>Approved government scheme</a:t>
            </a:r>
          </a:p>
          <a:p>
            <a:pPr defTabSz="914400"/>
            <a:endParaRPr lang="en-GB" sz="2000" dirty="0">
              <a:solidFill>
                <a:prstClr val="black"/>
              </a:solidFill>
              <a:latin typeface="Comic Sans MS" panose="030F0702030302020204" pitchFamily="66" charset="0"/>
            </a:endParaRPr>
          </a:p>
          <a:p>
            <a:pPr defTabSz="914400"/>
            <a:r>
              <a:rPr lang="en-GB" sz="2000" dirty="0">
                <a:solidFill>
                  <a:prstClr val="black"/>
                </a:solidFill>
                <a:latin typeface="Comic Sans MS" panose="030F0702030302020204" pitchFamily="66" charset="0"/>
              </a:rPr>
              <a:t> </a:t>
            </a:r>
          </a:p>
        </p:txBody>
      </p:sp>
      <p:sp>
        <p:nvSpPr>
          <p:cNvPr id="6" name="TextBox 5">
            <a:extLst>
              <a:ext uri="{FF2B5EF4-FFF2-40B4-BE49-F238E27FC236}">
                <a16:creationId xmlns:a16="http://schemas.microsoft.com/office/drawing/2014/main" id="{6287FD55-AB38-4422-89D6-5E25C255A27A}"/>
              </a:ext>
            </a:extLst>
          </p:cNvPr>
          <p:cNvSpPr txBox="1"/>
          <p:nvPr/>
        </p:nvSpPr>
        <p:spPr>
          <a:xfrm>
            <a:off x="6103965" y="3069516"/>
            <a:ext cx="7488832" cy="2361224"/>
          </a:xfrm>
          <a:prstGeom prst="rect">
            <a:avLst/>
          </a:prstGeom>
          <a:noFill/>
        </p:spPr>
        <p:txBody>
          <a:bodyPr wrap="square" rtlCol="0">
            <a:spAutoFit/>
          </a:bodyPr>
          <a:lstStyle/>
          <a:p>
            <a:pPr defTabSz="914400"/>
            <a:endParaRPr lang="en-GB" sz="2000" b="1" dirty="0" smtClean="0">
              <a:solidFill>
                <a:srgbClr val="7030A0"/>
              </a:solidFill>
              <a:latin typeface="Comic Sans MS" panose="030F0702030302020204" pitchFamily="66" charset="0"/>
            </a:endParaRPr>
          </a:p>
          <a:p>
            <a:pPr defTabSz="914400"/>
            <a:r>
              <a:rPr lang="en-GB" sz="2400" b="1" dirty="0" smtClean="0">
                <a:solidFill>
                  <a:srgbClr val="7030A0"/>
                </a:solidFill>
                <a:latin typeface="Century Gothic" panose="020B0502020202020204" pitchFamily="34" charset="0"/>
              </a:rPr>
              <a:t>Before they start</a:t>
            </a:r>
            <a:endParaRPr lang="en-GB" sz="2400" b="1" dirty="0">
              <a:solidFill>
                <a:srgbClr val="7030A0"/>
              </a:solidFill>
              <a:latin typeface="Century Gothic" panose="020B0502020202020204" pitchFamily="34" charset="0"/>
            </a:endParaRPr>
          </a:p>
          <a:p>
            <a:pPr marL="342900" indent="-342900" defTabSz="914400">
              <a:lnSpc>
                <a:spcPct val="150000"/>
              </a:lnSpc>
              <a:buFont typeface="Wingdings" panose="05000000000000000000" pitchFamily="2" charset="2"/>
              <a:buChar char="v"/>
            </a:pPr>
            <a:r>
              <a:rPr lang="en-GB" sz="2400" dirty="0">
                <a:solidFill>
                  <a:prstClr val="black"/>
                </a:solidFill>
                <a:latin typeface="Century Gothic" panose="020B0502020202020204" pitchFamily="34" charset="0"/>
              </a:rPr>
              <a:t>Tuning into sounds</a:t>
            </a:r>
          </a:p>
          <a:p>
            <a:pPr marL="342900" indent="-342900" defTabSz="914400">
              <a:lnSpc>
                <a:spcPct val="150000"/>
              </a:lnSpc>
              <a:buFont typeface="Wingdings" panose="05000000000000000000" pitchFamily="2" charset="2"/>
              <a:buChar char="v"/>
            </a:pPr>
            <a:r>
              <a:rPr lang="en-GB" sz="2400" dirty="0">
                <a:solidFill>
                  <a:prstClr val="black"/>
                </a:solidFill>
                <a:latin typeface="Century Gothic" panose="020B0502020202020204" pitchFamily="34" charset="0"/>
              </a:rPr>
              <a:t>Listening activities</a:t>
            </a:r>
          </a:p>
          <a:p>
            <a:pPr marL="342900" indent="-342900" defTabSz="914400">
              <a:lnSpc>
                <a:spcPct val="150000"/>
              </a:lnSpc>
              <a:buFont typeface="Wingdings" panose="05000000000000000000" pitchFamily="2" charset="2"/>
              <a:buChar char="v"/>
            </a:pPr>
            <a:r>
              <a:rPr lang="en-GB" sz="2400" dirty="0">
                <a:solidFill>
                  <a:prstClr val="black"/>
                </a:solidFill>
                <a:latin typeface="Century Gothic" panose="020B0502020202020204" pitchFamily="34" charset="0"/>
              </a:rPr>
              <a:t>Oral blending and segmenting  </a:t>
            </a:r>
          </a:p>
        </p:txBody>
      </p:sp>
      <p:pic>
        <p:nvPicPr>
          <p:cNvPr id="3" name="Picture 2"/>
          <p:cNvPicPr>
            <a:picLocks noChangeAspect="1"/>
          </p:cNvPicPr>
          <p:nvPr/>
        </p:nvPicPr>
        <p:blipFill>
          <a:blip r:embed="rId2"/>
          <a:stretch>
            <a:fillRect/>
          </a:stretch>
        </p:blipFill>
        <p:spPr>
          <a:xfrm>
            <a:off x="9995121" y="1084216"/>
            <a:ext cx="1685341" cy="1739077"/>
          </a:xfrm>
          <a:prstGeom prst="rect">
            <a:avLst/>
          </a:prstGeom>
        </p:spPr>
      </p:pic>
    </p:spTree>
    <p:extLst>
      <p:ext uri="{BB962C8B-B14F-4D97-AF65-F5344CB8AC3E}">
        <p14:creationId xmlns:p14="http://schemas.microsoft.com/office/powerpoint/2010/main" val="16238555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79576" y="1124745"/>
            <a:ext cx="4968552" cy="830997"/>
          </a:xfrm>
          <a:prstGeom prst="rect">
            <a:avLst/>
          </a:prstGeom>
          <a:noFill/>
        </p:spPr>
        <p:txBody>
          <a:bodyPr wrap="square" rtlCol="0">
            <a:spAutoFit/>
          </a:bodyPr>
          <a:lstStyle/>
          <a:p>
            <a:pPr defTabSz="914400"/>
            <a:r>
              <a:rPr lang="en-GB" sz="2400" b="1" dirty="0">
                <a:solidFill>
                  <a:srgbClr val="7030A0"/>
                </a:solidFill>
                <a:latin typeface="Century Gothic" panose="020B0502020202020204" pitchFamily="34" charset="0"/>
              </a:rPr>
              <a:t>Phoneme: </a:t>
            </a:r>
            <a:r>
              <a:rPr lang="en-GB" sz="2400" dirty="0">
                <a:solidFill>
                  <a:prstClr val="black"/>
                </a:solidFill>
                <a:latin typeface="Century Gothic" panose="020B0502020202020204" pitchFamily="34" charset="0"/>
              </a:rPr>
              <a:t>The smallest unit of sound in a word.</a:t>
            </a:r>
          </a:p>
        </p:txBody>
      </p:sp>
      <p:sp>
        <p:nvSpPr>
          <p:cNvPr id="6" name="TextBox 5"/>
          <p:cNvSpPr txBox="1"/>
          <p:nvPr/>
        </p:nvSpPr>
        <p:spPr>
          <a:xfrm>
            <a:off x="4151784" y="2636913"/>
            <a:ext cx="4968552" cy="830997"/>
          </a:xfrm>
          <a:prstGeom prst="rect">
            <a:avLst/>
          </a:prstGeom>
          <a:noFill/>
        </p:spPr>
        <p:txBody>
          <a:bodyPr wrap="square" rtlCol="0">
            <a:spAutoFit/>
          </a:bodyPr>
          <a:lstStyle/>
          <a:p>
            <a:pPr defTabSz="914400"/>
            <a:r>
              <a:rPr lang="en-GB" sz="2400" b="1" dirty="0">
                <a:solidFill>
                  <a:srgbClr val="7030A0"/>
                </a:solidFill>
                <a:latin typeface="Century Gothic" panose="020B0502020202020204" pitchFamily="34" charset="0"/>
              </a:rPr>
              <a:t>Grapheme: </a:t>
            </a:r>
            <a:r>
              <a:rPr lang="en-GB" sz="2400" dirty="0">
                <a:solidFill>
                  <a:prstClr val="black"/>
                </a:solidFill>
                <a:latin typeface="Century Gothic" panose="020B0502020202020204" pitchFamily="34" charset="0"/>
              </a:rPr>
              <a:t>The letter or letters that represent the phoneme.</a:t>
            </a:r>
          </a:p>
        </p:txBody>
      </p:sp>
      <p:pic>
        <p:nvPicPr>
          <p:cNvPr id="1028" name="Picture 4" descr="http://images.clipartpanda.com/ear-clip-art-McLLy6RXi.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8710" y="764704"/>
            <a:ext cx="1116753" cy="139273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cdn.grid.fotosearch.com/CSP/CSP382/k382664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3592" y="2348880"/>
            <a:ext cx="1728192" cy="129614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9129852" y="2348880"/>
            <a:ext cx="1368152" cy="1107996"/>
          </a:xfrm>
          <a:prstGeom prst="rect">
            <a:avLst/>
          </a:prstGeom>
          <a:noFill/>
        </p:spPr>
        <p:txBody>
          <a:bodyPr wrap="square" rtlCol="0">
            <a:spAutoFit/>
          </a:bodyPr>
          <a:lstStyle/>
          <a:p>
            <a:pPr defTabSz="914400"/>
            <a:r>
              <a:rPr lang="en-GB" sz="6600" b="1" dirty="0">
                <a:solidFill>
                  <a:srgbClr val="0F6FC6">
                    <a:lumMod val="75000"/>
                  </a:srgbClr>
                </a:solidFill>
                <a:latin typeface="Century Gothic" panose="020B0502020202020204" pitchFamily="34" charset="0"/>
              </a:rPr>
              <a:t>a</a:t>
            </a:r>
          </a:p>
        </p:txBody>
      </p:sp>
      <p:sp>
        <p:nvSpPr>
          <p:cNvPr id="7" name="Rectangle 6"/>
          <p:cNvSpPr/>
          <p:nvPr/>
        </p:nvSpPr>
        <p:spPr>
          <a:xfrm>
            <a:off x="2279576" y="4077073"/>
            <a:ext cx="4572000" cy="830997"/>
          </a:xfrm>
          <a:prstGeom prst="rect">
            <a:avLst/>
          </a:prstGeom>
        </p:spPr>
        <p:txBody>
          <a:bodyPr>
            <a:spAutoFit/>
          </a:bodyPr>
          <a:lstStyle/>
          <a:p>
            <a:pPr defTabSz="914400"/>
            <a:r>
              <a:rPr lang="en-GB" sz="2400" b="1" dirty="0">
                <a:solidFill>
                  <a:srgbClr val="7030A0"/>
                </a:solidFill>
                <a:latin typeface="Century Gothic" panose="020B0502020202020204" pitchFamily="34" charset="0"/>
              </a:rPr>
              <a:t>Digraph: </a:t>
            </a:r>
            <a:r>
              <a:rPr lang="en-GB" sz="2400" b="1" dirty="0">
                <a:solidFill>
                  <a:prstClr val="black"/>
                </a:solidFill>
                <a:latin typeface="Century Gothic" panose="020B0502020202020204" pitchFamily="34" charset="0"/>
              </a:rPr>
              <a:t>two</a:t>
            </a:r>
            <a:r>
              <a:rPr lang="en-GB" sz="2400" dirty="0">
                <a:solidFill>
                  <a:prstClr val="black"/>
                </a:solidFill>
                <a:latin typeface="Century Gothic" panose="020B0502020202020204" pitchFamily="34" charset="0"/>
              </a:rPr>
              <a:t> letters that make the same sound.</a:t>
            </a:r>
          </a:p>
        </p:txBody>
      </p:sp>
      <p:sp>
        <p:nvSpPr>
          <p:cNvPr id="13" name="Rectangle 12"/>
          <p:cNvSpPr/>
          <p:nvPr/>
        </p:nvSpPr>
        <p:spPr>
          <a:xfrm>
            <a:off x="5700464" y="5373217"/>
            <a:ext cx="4572000" cy="830997"/>
          </a:xfrm>
          <a:prstGeom prst="rect">
            <a:avLst/>
          </a:prstGeom>
        </p:spPr>
        <p:txBody>
          <a:bodyPr>
            <a:spAutoFit/>
          </a:bodyPr>
          <a:lstStyle/>
          <a:p>
            <a:pPr defTabSz="914400"/>
            <a:r>
              <a:rPr lang="en-GB" sz="2400" b="1" dirty="0">
                <a:solidFill>
                  <a:srgbClr val="7030A0"/>
                </a:solidFill>
                <a:latin typeface="Century Gothic" panose="020B0502020202020204" pitchFamily="34" charset="0"/>
              </a:rPr>
              <a:t>trigraph: </a:t>
            </a:r>
            <a:r>
              <a:rPr lang="en-GB" sz="2400" b="1" dirty="0">
                <a:solidFill>
                  <a:prstClr val="black"/>
                </a:solidFill>
                <a:latin typeface="Century Gothic" panose="020B0502020202020204" pitchFamily="34" charset="0"/>
              </a:rPr>
              <a:t>three</a:t>
            </a:r>
            <a:r>
              <a:rPr lang="en-GB" sz="2400" dirty="0">
                <a:solidFill>
                  <a:prstClr val="black"/>
                </a:solidFill>
                <a:latin typeface="Century Gothic" panose="020B0502020202020204" pitchFamily="34" charset="0"/>
              </a:rPr>
              <a:t> letters that make the same sound.</a:t>
            </a:r>
          </a:p>
        </p:txBody>
      </p:sp>
      <p:sp>
        <p:nvSpPr>
          <p:cNvPr id="14" name="TextBox 13"/>
          <p:cNvSpPr txBox="1"/>
          <p:nvPr/>
        </p:nvSpPr>
        <p:spPr>
          <a:xfrm>
            <a:off x="6564052" y="3789040"/>
            <a:ext cx="1368152" cy="1107996"/>
          </a:xfrm>
          <a:prstGeom prst="rect">
            <a:avLst/>
          </a:prstGeom>
          <a:noFill/>
        </p:spPr>
        <p:txBody>
          <a:bodyPr wrap="square" rtlCol="0">
            <a:spAutoFit/>
          </a:bodyPr>
          <a:lstStyle/>
          <a:p>
            <a:pPr defTabSz="914400"/>
            <a:r>
              <a:rPr lang="en-GB" sz="6600" b="1" dirty="0">
                <a:solidFill>
                  <a:srgbClr val="00B050"/>
                </a:solidFill>
                <a:latin typeface="Century Gothic" panose="020B0502020202020204" pitchFamily="34" charset="0"/>
              </a:rPr>
              <a:t>or</a:t>
            </a:r>
          </a:p>
        </p:txBody>
      </p:sp>
      <p:sp>
        <p:nvSpPr>
          <p:cNvPr id="15" name="TextBox 14"/>
          <p:cNvSpPr txBox="1"/>
          <p:nvPr/>
        </p:nvSpPr>
        <p:spPr>
          <a:xfrm>
            <a:off x="3579223" y="5229200"/>
            <a:ext cx="1670429" cy="1107996"/>
          </a:xfrm>
          <a:prstGeom prst="rect">
            <a:avLst/>
          </a:prstGeom>
          <a:noFill/>
        </p:spPr>
        <p:txBody>
          <a:bodyPr wrap="square" rtlCol="0">
            <a:spAutoFit/>
          </a:bodyPr>
          <a:lstStyle/>
          <a:p>
            <a:pPr defTabSz="914400"/>
            <a:r>
              <a:rPr lang="en-GB" sz="6600" b="1" dirty="0">
                <a:solidFill>
                  <a:srgbClr val="7030A0"/>
                </a:solidFill>
                <a:latin typeface="Century Gothic" panose="020B0502020202020204" pitchFamily="34" charset="0"/>
              </a:rPr>
              <a:t>igh</a:t>
            </a:r>
          </a:p>
        </p:txBody>
      </p:sp>
    </p:spTree>
    <p:extLst>
      <p:ext uri="{BB962C8B-B14F-4D97-AF65-F5344CB8AC3E}">
        <p14:creationId xmlns:p14="http://schemas.microsoft.com/office/powerpoint/2010/main" val="8953694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31BCF68-5E62-4EAC-9FD9-FF1744F98E85}"/>
              </a:ext>
            </a:extLst>
          </p:cNvPr>
          <p:cNvSpPr>
            <a:spLocks noGrp="1"/>
          </p:cNvSpPr>
          <p:nvPr>
            <p:ph type="title"/>
          </p:nvPr>
        </p:nvSpPr>
        <p:spPr>
          <a:xfrm>
            <a:off x="1989165" y="260648"/>
            <a:ext cx="8229600" cy="1143000"/>
          </a:xfrm>
        </p:spPr>
        <p:txBody>
          <a:bodyPr>
            <a:normAutofit/>
          </a:bodyPr>
          <a:lstStyle/>
          <a:p>
            <a:pPr algn="ctr"/>
            <a:r>
              <a:rPr lang="en-GB" sz="4000" dirty="0" smtClean="0">
                <a:ln>
                  <a:solidFill>
                    <a:schemeClr val="accent1">
                      <a:lumMod val="50000"/>
                    </a:schemeClr>
                  </a:solidFill>
                </a:ln>
                <a:solidFill>
                  <a:schemeClr val="tx1"/>
                </a:solidFill>
                <a:latin typeface="Century Gothic" panose="020B0502020202020204" pitchFamily="34" charset="0"/>
              </a:rPr>
              <a:t>SEE IT, SAY IT</a:t>
            </a:r>
            <a:endParaRPr lang="en-GB" sz="4000" dirty="0">
              <a:ln>
                <a:solidFill>
                  <a:schemeClr val="accent1">
                    <a:lumMod val="50000"/>
                  </a:schemeClr>
                </a:solidFill>
              </a:ln>
              <a:solidFill>
                <a:schemeClr val="tx1"/>
              </a:solidFill>
              <a:latin typeface="Century Gothic" panose="020B0502020202020204" pitchFamily="34" charset="0"/>
            </a:endParaRPr>
          </a:p>
        </p:txBody>
      </p:sp>
      <p:sp>
        <p:nvSpPr>
          <p:cNvPr id="7" name="TextBox 6">
            <a:extLst>
              <a:ext uri="{FF2B5EF4-FFF2-40B4-BE49-F238E27FC236}">
                <a16:creationId xmlns:a16="http://schemas.microsoft.com/office/drawing/2014/main" id="{67FD3C23-B981-49A0-B6E1-56772261D2E9}"/>
              </a:ext>
            </a:extLst>
          </p:cNvPr>
          <p:cNvSpPr txBox="1"/>
          <p:nvPr/>
        </p:nvSpPr>
        <p:spPr>
          <a:xfrm>
            <a:off x="2138239" y="1805312"/>
            <a:ext cx="7488832" cy="2000548"/>
          </a:xfrm>
          <a:prstGeom prst="rect">
            <a:avLst/>
          </a:prstGeom>
          <a:noFill/>
        </p:spPr>
        <p:txBody>
          <a:bodyPr wrap="square" rtlCol="0">
            <a:spAutoFit/>
          </a:bodyPr>
          <a:lstStyle/>
          <a:p>
            <a:pPr defTabSz="914400"/>
            <a:r>
              <a:rPr lang="en-GB" sz="3200" b="1" dirty="0">
                <a:solidFill>
                  <a:srgbClr val="7030A0"/>
                </a:solidFill>
                <a:latin typeface="Century Gothic" panose="020B0502020202020204" pitchFamily="34" charset="0"/>
              </a:rPr>
              <a:t>Blending to read</a:t>
            </a:r>
          </a:p>
          <a:p>
            <a:pPr defTabSz="914400"/>
            <a:endParaRPr lang="en-GB" sz="2000" b="1" dirty="0">
              <a:solidFill>
                <a:srgbClr val="7030A0"/>
              </a:solidFill>
              <a:latin typeface="Century Gothic" panose="020B0502020202020204" pitchFamily="34" charset="0"/>
            </a:endParaRPr>
          </a:p>
          <a:p>
            <a:pPr marL="342900" indent="-342900" defTabSz="914400">
              <a:buFont typeface="Wingdings" panose="05000000000000000000" pitchFamily="2" charset="2"/>
              <a:buChar char="v"/>
            </a:pPr>
            <a:r>
              <a:rPr lang="en-GB" sz="2400" dirty="0">
                <a:solidFill>
                  <a:prstClr val="black"/>
                </a:solidFill>
                <a:latin typeface="Century Gothic" panose="020B0502020202020204" pitchFamily="34" charset="0"/>
              </a:rPr>
              <a:t>Putting the sounds together to read </a:t>
            </a:r>
            <a:r>
              <a:rPr lang="en-GB" sz="2400" dirty="0" smtClean="0">
                <a:solidFill>
                  <a:prstClr val="black"/>
                </a:solidFill>
                <a:latin typeface="Century Gothic" panose="020B0502020202020204" pitchFamily="34" charset="0"/>
              </a:rPr>
              <a:t>words</a:t>
            </a:r>
          </a:p>
          <a:p>
            <a:pPr defTabSz="914400"/>
            <a:endParaRPr lang="en-GB" sz="2400" dirty="0" smtClean="0">
              <a:solidFill>
                <a:prstClr val="black"/>
              </a:solidFill>
              <a:latin typeface="Century Gothic" panose="020B0502020202020204" pitchFamily="34" charset="0"/>
            </a:endParaRPr>
          </a:p>
          <a:p>
            <a:pPr marL="342900" indent="-342900" defTabSz="914400">
              <a:buFont typeface="Wingdings" panose="05000000000000000000" pitchFamily="2" charset="2"/>
              <a:buChar char="v"/>
            </a:pPr>
            <a:r>
              <a:rPr lang="en-GB" sz="2400" dirty="0" smtClean="0">
                <a:solidFill>
                  <a:prstClr val="black"/>
                </a:solidFill>
                <a:latin typeface="Century Gothic" panose="020B0502020202020204" pitchFamily="34" charset="0"/>
              </a:rPr>
              <a:t>Sound buttons</a:t>
            </a:r>
            <a:endParaRPr lang="en-GB" sz="2400" dirty="0">
              <a:solidFill>
                <a:prstClr val="black"/>
              </a:solidFill>
              <a:latin typeface="Century Gothic" panose="020B0502020202020204" pitchFamily="34" charset="0"/>
            </a:endParaRPr>
          </a:p>
        </p:txBody>
      </p:sp>
      <p:sp>
        <p:nvSpPr>
          <p:cNvPr id="13" name="TextBox 12">
            <a:extLst>
              <a:ext uri="{FF2B5EF4-FFF2-40B4-BE49-F238E27FC236}">
                <a16:creationId xmlns:a16="http://schemas.microsoft.com/office/drawing/2014/main" id="{9F5B3248-E417-47C9-B9B9-E97655C91F7B}"/>
              </a:ext>
            </a:extLst>
          </p:cNvPr>
          <p:cNvSpPr txBox="1"/>
          <p:nvPr/>
        </p:nvSpPr>
        <p:spPr>
          <a:xfrm>
            <a:off x="2159825" y="4428667"/>
            <a:ext cx="2916324" cy="2123658"/>
          </a:xfrm>
          <a:prstGeom prst="rect">
            <a:avLst/>
          </a:prstGeom>
          <a:noFill/>
        </p:spPr>
        <p:txBody>
          <a:bodyPr wrap="square" rtlCol="0">
            <a:spAutoFit/>
          </a:bodyPr>
          <a:lstStyle/>
          <a:p>
            <a:pPr defTabSz="914400"/>
            <a:r>
              <a:rPr lang="en-GB" sz="6600" dirty="0" smtClean="0">
                <a:solidFill>
                  <a:prstClr val="black"/>
                </a:solidFill>
                <a:latin typeface="Century Gothic" panose="020B0502020202020204" pitchFamily="34" charset="0"/>
              </a:rPr>
              <a:t>Pot</a:t>
            </a:r>
          </a:p>
          <a:p>
            <a:pPr defTabSz="914400"/>
            <a:endParaRPr lang="en-GB" sz="6600" dirty="0">
              <a:solidFill>
                <a:prstClr val="black"/>
              </a:solidFill>
              <a:latin typeface="Century Gothic" panose="020B0502020202020204" pitchFamily="34" charset="0"/>
            </a:endParaRPr>
          </a:p>
        </p:txBody>
      </p:sp>
      <p:sp>
        <p:nvSpPr>
          <p:cNvPr id="14" name="TextBox 13">
            <a:extLst>
              <a:ext uri="{FF2B5EF4-FFF2-40B4-BE49-F238E27FC236}">
                <a16:creationId xmlns:a16="http://schemas.microsoft.com/office/drawing/2014/main" id="{B4A359CA-D29B-4F2F-8585-516FF03678BA}"/>
              </a:ext>
            </a:extLst>
          </p:cNvPr>
          <p:cNvSpPr txBox="1"/>
          <p:nvPr/>
        </p:nvSpPr>
        <p:spPr>
          <a:xfrm>
            <a:off x="4451949" y="4436361"/>
            <a:ext cx="2916324" cy="1107996"/>
          </a:xfrm>
          <a:prstGeom prst="rect">
            <a:avLst/>
          </a:prstGeom>
          <a:noFill/>
        </p:spPr>
        <p:txBody>
          <a:bodyPr wrap="square" rtlCol="0">
            <a:spAutoFit/>
          </a:bodyPr>
          <a:lstStyle/>
          <a:p>
            <a:pPr defTabSz="914400"/>
            <a:r>
              <a:rPr lang="en-GB" sz="6600" dirty="0">
                <a:solidFill>
                  <a:prstClr val="black"/>
                </a:solidFill>
                <a:latin typeface="Century Gothic" panose="020B0502020202020204" pitchFamily="34" charset="0"/>
              </a:rPr>
              <a:t>mat</a:t>
            </a:r>
          </a:p>
        </p:txBody>
      </p:sp>
      <p:pic>
        <p:nvPicPr>
          <p:cNvPr id="2" name="Picture 1"/>
          <p:cNvPicPr>
            <a:picLocks noChangeAspect="1"/>
          </p:cNvPicPr>
          <p:nvPr/>
        </p:nvPicPr>
        <p:blipFill>
          <a:blip r:embed="rId2"/>
          <a:stretch>
            <a:fillRect/>
          </a:stretch>
        </p:blipFill>
        <p:spPr>
          <a:xfrm>
            <a:off x="9499188" y="1174810"/>
            <a:ext cx="1771227" cy="1827701"/>
          </a:xfrm>
          <a:prstGeom prst="rect">
            <a:avLst/>
          </a:prstGeom>
        </p:spPr>
      </p:pic>
      <p:sp>
        <p:nvSpPr>
          <p:cNvPr id="3" name="TextBox 2"/>
          <p:cNvSpPr txBox="1"/>
          <p:nvPr/>
        </p:nvSpPr>
        <p:spPr>
          <a:xfrm>
            <a:off x="2159825" y="5290441"/>
            <a:ext cx="2076994" cy="707886"/>
          </a:xfrm>
          <a:prstGeom prst="rect">
            <a:avLst/>
          </a:prstGeom>
          <a:noFill/>
        </p:spPr>
        <p:txBody>
          <a:bodyPr wrap="square" rtlCol="0">
            <a:spAutoFit/>
          </a:bodyPr>
          <a:lstStyle/>
          <a:p>
            <a:r>
              <a:rPr lang="en-GB" sz="4000" b="1" dirty="0" smtClean="0"/>
              <a:t>.    .   .</a:t>
            </a:r>
            <a:endParaRPr lang="en-GB" sz="4000" b="1" dirty="0"/>
          </a:p>
        </p:txBody>
      </p:sp>
      <p:sp>
        <p:nvSpPr>
          <p:cNvPr id="4" name="TextBox 3"/>
          <p:cNvSpPr txBox="1"/>
          <p:nvPr/>
        </p:nvSpPr>
        <p:spPr>
          <a:xfrm>
            <a:off x="4451949" y="5290441"/>
            <a:ext cx="1938605" cy="707886"/>
          </a:xfrm>
          <a:prstGeom prst="rect">
            <a:avLst/>
          </a:prstGeom>
          <a:noFill/>
        </p:spPr>
        <p:txBody>
          <a:bodyPr wrap="square" rtlCol="0">
            <a:spAutoFit/>
          </a:bodyPr>
          <a:lstStyle/>
          <a:p>
            <a:r>
              <a:rPr lang="en-GB" sz="4000" b="1" dirty="0" smtClean="0">
                <a:latin typeface="Century Gothic" panose="020B0502020202020204" pitchFamily="34" charset="0"/>
              </a:rPr>
              <a:t>  .    .  .</a:t>
            </a:r>
            <a:endParaRPr lang="en-GB" sz="4000" b="1" dirty="0">
              <a:latin typeface="Century Gothic" panose="020B0502020202020204" pitchFamily="34" charset="0"/>
            </a:endParaRPr>
          </a:p>
        </p:txBody>
      </p:sp>
    </p:spTree>
    <p:extLst>
      <p:ext uri="{BB962C8B-B14F-4D97-AF65-F5344CB8AC3E}">
        <p14:creationId xmlns:p14="http://schemas.microsoft.com/office/powerpoint/2010/main" val="11986041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31BCF68-5E62-4EAC-9FD9-FF1744F98E85}"/>
              </a:ext>
            </a:extLst>
          </p:cNvPr>
          <p:cNvSpPr>
            <a:spLocks noGrp="1"/>
          </p:cNvSpPr>
          <p:nvPr>
            <p:ph type="title"/>
          </p:nvPr>
        </p:nvSpPr>
        <p:spPr>
          <a:xfrm>
            <a:off x="1989165" y="260648"/>
            <a:ext cx="8229600" cy="1143000"/>
          </a:xfrm>
        </p:spPr>
        <p:txBody>
          <a:bodyPr>
            <a:normAutofit/>
          </a:bodyPr>
          <a:lstStyle/>
          <a:p>
            <a:pPr algn="ctr"/>
            <a:r>
              <a:rPr lang="en-GB" sz="4000" dirty="0" smtClean="0">
                <a:ln>
                  <a:solidFill>
                    <a:schemeClr val="accent1">
                      <a:lumMod val="50000"/>
                    </a:schemeClr>
                  </a:solidFill>
                </a:ln>
                <a:solidFill>
                  <a:schemeClr val="tx1"/>
                </a:solidFill>
                <a:latin typeface="Century Gothic" panose="020B0502020202020204" pitchFamily="34" charset="0"/>
              </a:rPr>
              <a:t>COUNT ON FINGERS</a:t>
            </a:r>
            <a:endParaRPr lang="en-GB" sz="4000" dirty="0">
              <a:ln>
                <a:solidFill>
                  <a:schemeClr val="accent1">
                    <a:lumMod val="50000"/>
                  </a:schemeClr>
                </a:solidFill>
              </a:ln>
              <a:solidFill>
                <a:schemeClr val="tx1"/>
              </a:solidFill>
              <a:latin typeface="Century Gothic" panose="020B0502020202020204" pitchFamily="34" charset="0"/>
            </a:endParaRPr>
          </a:p>
        </p:txBody>
      </p:sp>
      <p:sp>
        <p:nvSpPr>
          <p:cNvPr id="8" name="TextBox 7">
            <a:extLst>
              <a:ext uri="{FF2B5EF4-FFF2-40B4-BE49-F238E27FC236}">
                <a16:creationId xmlns:a16="http://schemas.microsoft.com/office/drawing/2014/main" id="{13D15C01-BF97-4B38-803A-9E48D5016907}"/>
              </a:ext>
            </a:extLst>
          </p:cNvPr>
          <p:cNvSpPr txBox="1"/>
          <p:nvPr/>
        </p:nvSpPr>
        <p:spPr>
          <a:xfrm>
            <a:off x="2008885" y="1827124"/>
            <a:ext cx="7488832" cy="1261884"/>
          </a:xfrm>
          <a:prstGeom prst="rect">
            <a:avLst/>
          </a:prstGeom>
          <a:noFill/>
        </p:spPr>
        <p:txBody>
          <a:bodyPr wrap="square" rtlCol="0">
            <a:spAutoFit/>
          </a:bodyPr>
          <a:lstStyle/>
          <a:p>
            <a:pPr defTabSz="914400"/>
            <a:r>
              <a:rPr lang="en-GB" sz="3200" b="1" dirty="0">
                <a:solidFill>
                  <a:srgbClr val="7030A0"/>
                </a:solidFill>
                <a:latin typeface="Century Gothic" panose="020B0502020202020204" pitchFamily="34" charset="0"/>
              </a:rPr>
              <a:t>Segmenting to spell</a:t>
            </a:r>
          </a:p>
          <a:p>
            <a:pPr defTabSz="914400"/>
            <a:endParaRPr lang="en-GB" sz="2000" b="1" dirty="0">
              <a:solidFill>
                <a:srgbClr val="7030A0"/>
              </a:solidFill>
              <a:latin typeface="Century Gothic" panose="020B0502020202020204" pitchFamily="34" charset="0"/>
            </a:endParaRPr>
          </a:p>
          <a:p>
            <a:pPr marL="342900" indent="-342900" defTabSz="914400">
              <a:buFont typeface="Wingdings" panose="05000000000000000000" pitchFamily="2" charset="2"/>
              <a:buChar char="v"/>
            </a:pPr>
            <a:r>
              <a:rPr lang="en-GB" sz="2400" dirty="0">
                <a:solidFill>
                  <a:prstClr val="black"/>
                </a:solidFill>
                <a:latin typeface="Century Gothic" panose="020B0502020202020204" pitchFamily="34" charset="0"/>
              </a:rPr>
              <a:t>Splitting the word up into individual sounds</a:t>
            </a:r>
          </a:p>
        </p:txBody>
      </p:sp>
      <p:pic>
        <p:nvPicPr>
          <p:cNvPr id="1026" name="Picture 2" descr="Image result for fred fingers">
            <a:extLst>
              <a:ext uri="{FF2B5EF4-FFF2-40B4-BE49-F238E27FC236}">
                <a16:creationId xmlns:a16="http://schemas.microsoft.com/office/drawing/2014/main" id="{532FBBA6-2CF9-42D8-9DB6-C6AB0F755C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7045" y="3450929"/>
            <a:ext cx="1733550" cy="25336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3"/>
          <a:stretch>
            <a:fillRect/>
          </a:stretch>
        </p:blipFill>
        <p:spPr>
          <a:xfrm>
            <a:off x="9474690" y="1149530"/>
            <a:ext cx="1795726" cy="1852981"/>
          </a:xfrm>
          <a:prstGeom prst="rect">
            <a:avLst/>
          </a:prstGeom>
        </p:spPr>
      </p:pic>
      <p:pic>
        <p:nvPicPr>
          <p:cNvPr id="2" name="Picture 1"/>
          <p:cNvPicPr>
            <a:picLocks noChangeAspect="1"/>
          </p:cNvPicPr>
          <p:nvPr/>
        </p:nvPicPr>
        <p:blipFill>
          <a:blip r:embed="rId4"/>
          <a:stretch>
            <a:fillRect/>
          </a:stretch>
        </p:blipFill>
        <p:spPr>
          <a:xfrm>
            <a:off x="6970206" y="3175332"/>
            <a:ext cx="3084843" cy="3084843"/>
          </a:xfrm>
          <a:prstGeom prst="rect">
            <a:avLst/>
          </a:prstGeom>
        </p:spPr>
      </p:pic>
      <p:sp>
        <p:nvSpPr>
          <p:cNvPr id="3" name="TextBox 2"/>
          <p:cNvSpPr txBox="1"/>
          <p:nvPr/>
        </p:nvSpPr>
        <p:spPr>
          <a:xfrm>
            <a:off x="5590903" y="3932923"/>
            <a:ext cx="2325188" cy="1569660"/>
          </a:xfrm>
          <a:prstGeom prst="rect">
            <a:avLst/>
          </a:prstGeom>
          <a:noFill/>
        </p:spPr>
        <p:txBody>
          <a:bodyPr wrap="square" rtlCol="0">
            <a:spAutoFit/>
          </a:bodyPr>
          <a:lstStyle/>
          <a:p>
            <a:r>
              <a:rPr lang="en-GB" sz="4800" b="1" dirty="0">
                <a:latin typeface="Century Gothic" panose="020B0502020202020204" pitchFamily="34" charset="0"/>
              </a:rPr>
              <a:t>f</a:t>
            </a:r>
            <a:r>
              <a:rPr lang="en-GB" sz="4800" dirty="0" smtClean="0">
                <a:latin typeface="Century Gothic" panose="020B0502020202020204" pitchFamily="34" charset="0"/>
              </a:rPr>
              <a:t>-</a:t>
            </a:r>
            <a:r>
              <a:rPr lang="en-GB" sz="4800" b="1" dirty="0" smtClean="0">
                <a:latin typeface="Century Gothic" panose="020B0502020202020204" pitchFamily="34" charset="0"/>
              </a:rPr>
              <a:t>r</a:t>
            </a:r>
            <a:r>
              <a:rPr lang="en-GB" sz="4800" dirty="0" smtClean="0">
                <a:latin typeface="Century Gothic" panose="020B0502020202020204" pitchFamily="34" charset="0"/>
              </a:rPr>
              <a:t>-</a:t>
            </a:r>
            <a:r>
              <a:rPr lang="en-GB" sz="4800" b="1" dirty="0" smtClean="0">
                <a:latin typeface="Century Gothic" panose="020B0502020202020204" pitchFamily="34" charset="0"/>
              </a:rPr>
              <a:t>o</a:t>
            </a:r>
            <a:r>
              <a:rPr lang="en-GB" sz="4800" dirty="0" smtClean="0">
                <a:latin typeface="Century Gothic" panose="020B0502020202020204" pitchFamily="34" charset="0"/>
              </a:rPr>
              <a:t>-</a:t>
            </a:r>
            <a:r>
              <a:rPr lang="en-GB" sz="4800" b="1" dirty="0" smtClean="0">
                <a:latin typeface="Century Gothic" panose="020B0502020202020204" pitchFamily="34" charset="0"/>
              </a:rPr>
              <a:t>g</a:t>
            </a:r>
          </a:p>
          <a:p>
            <a:r>
              <a:rPr lang="en-GB" sz="4800" dirty="0" smtClean="0">
                <a:latin typeface="Century Gothic" panose="020B0502020202020204" pitchFamily="34" charset="0"/>
              </a:rPr>
              <a:t>frog</a:t>
            </a:r>
            <a:endParaRPr lang="en-GB" sz="4800" dirty="0">
              <a:latin typeface="Century Gothic" panose="020B0502020202020204" pitchFamily="34" charset="0"/>
            </a:endParaRPr>
          </a:p>
        </p:txBody>
      </p:sp>
    </p:spTree>
    <p:extLst>
      <p:ext uri="{BB962C8B-B14F-4D97-AF65-F5344CB8AC3E}">
        <p14:creationId xmlns:p14="http://schemas.microsoft.com/office/powerpoint/2010/main" val="18500085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989165" y="332656"/>
            <a:ext cx="8229600" cy="1143000"/>
          </a:xfrm>
        </p:spPr>
        <p:txBody>
          <a:bodyPr>
            <a:normAutofit/>
          </a:bodyPr>
          <a:lstStyle/>
          <a:p>
            <a:pPr algn="ctr"/>
            <a:r>
              <a:rPr lang="en-GB" sz="4000" dirty="0" smtClean="0">
                <a:ln>
                  <a:solidFill>
                    <a:schemeClr val="accent1">
                      <a:lumMod val="50000"/>
                    </a:schemeClr>
                  </a:solidFill>
                </a:ln>
                <a:solidFill>
                  <a:schemeClr val="tx1"/>
                </a:solidFill>
                <a:latin typeface="Century Gothic" panose="020B0502020202020204" pitchFamily="34" charset="0"/>
              </a:rPr>
              <a:t>TRICKY WORDS</a:t>
            </a:r>
            <a:endParaRPr lang="en-GB" sz="4000" dirty="0">
              <a:ln>
                <a:solidFill>
                  <a:schemeClr val="accent1">
                    <a:lumMod val="50000"/>
                  </a:schemeClr>
                </a:solidFill>
              </a:ln>
              <a:solidFill>
                <a:schemeClr val="tx1"/>
              </a:solidFill>
              <a:latin typeface="Century Gothic" panose="020B0502020202020204" pitchFamily="34" charset="0"/>
            </a:endParaRPr>
          </a:p>
        </p:txBody>
      </p:sp>
      <p:sp>
        <p:nvSpPr>
          <p:cNvPr id="5" name="TextBox 4"/>
          <p:cNvSpPr txBox="1"/>
          <p:nvPr/>
        </p:nvSpPr>
        <p:spPr>
          <a:xfrm>
            <a:off x="2351584" y="1844825"/>
            <a:ext cx="6178462" cy="1200329"/>
          </a:xfrm>
          <a:prstGeom prst="rect">
            <a:avLst/>
          </a:prstGeom>
          <a:noFill/>
        </p:spPr>
        <p:txBody>
          <a:bodyPr wrap="square" rtlCol="0">
            <a:spAutoFit/>
          </a:bodyPr>
          <a:lstStyle/>
          <a:p>
            <a:pPr marL="342900" indent="-342900" defTabSz="914400">
              <a:buFont typeface="Wingdings" panose="05000000000000000000" pitchFamily="2" charset="2"/>
              <a:buChar char="v"/>
            </a:pPr>
            <a:r>
              <a:rPr lang="en-GB" sz="2400" dirty="0">
                <a:solidFill>
                  <a:prstClr val="black"/>
                </a:solidFill>
                <a:latin typeface="Century Gothic" panose="020B0502020202020204" pitchFamily="34" charset="0"/>
              </a:rPr>
              <a:t>Words that cannot be sounded out.</a:t>
            </a:r>
          </a:p>
          <a:p>
            <a:pPr defTabSz="914400"/>
            <a:endParaRPr lang="en-GB" sz="2400" dirty="0">
              <a:solidFill>
                <a:prstClr val="black"/>
              </a:solidFill>
              <a:latin typeface="Century Gothic" panose="020B0502020202020204" pitchFamily="34" charset="0"/>
            </a:endParaRPr>
          </a:p>
          <a:p>
            <a:pPr marL="342900" indent="-342900" defTabSz="914400">
              <a:buFont typeface="Wingdings" panose="05000000000000000000" pitchFamily="2" charset="2"/>
              <a:buChar char="v"/>
            </a:pPr>
            <a:r>
              <a:rPr lang="en-GB" sz="2400" dirty="0" smtClean="0">
                <a:solidFill>
                  <a:prstClr val="black"/>
                </a:solidFill>
                <a:latin typeface="Century Gothic" panose="020B0502020202020204" pitchFamily="34" charset="0"/>
              </a:rPr>
              <a:t>Tricky words in red</a:t>
            </a:r>
            <a:endParaRPr lang="en-GB" sz="2400" dirty="0">
              <a:solidFill>
                <a:prstClr val="black"/>
              </a:solidFill>
              <a:latin typeface="Century Gothic" panose="020B0502020202020204" pitchFamily="34" charset="0"/>
            </a:endParaRPr>
          </a:p>
        </p:txBody>
      </p:sp>
      <p:sp>
        <p:nvSpPr>
          <p:cNvPr id="6" name="TextBox 5"/>
          <p:cNvSpPr txBox="1"/>
          <p:nvPr/>
        </p:nvSpPr>
        <p:spPr>
          <a:xfrm>
            <a:off x="2495600" y="3155647"/>
            <a:ext cx="2916324" cy="1107996"/>
          </a:xfrm>
          <a:prstGeom prst="rect">
            <a:avLst/>
          </a:prstGeom>
          <a:noFill/>
        </p:spPr>
        <p:txBody>
          <a:bodyPr wrap="square" rtlCol="0">
            <a:spAutoFit/>
          </a:bodyPr>
          <a:lstStyle/>
          <a:p>
            <a:pPr defTabSz="914400"/>
            <a:r>
              <a:rPr lang="en-GB" sz="6600" b="1" dirty="0">
                <a:solidFill>
                  <a:srgbClr val="C00000"/>
                </a:solidFill>
                <a:latin typeface="Century Gothic" panose="020B0502020202020204" pitchFamily="34" charset="0"/>
              </a:rPr>
              <a:t>the</a:t>
            </a:r>
          </a:p>
        </p:txBody>
      </p:sp>
      <p:sp>
        <p:nvSpPr>
          <p:cNvPr id="7" name="TextBox 6"/>
          <p:cNvSpPr txBox="1"/>
          <p:nvPr/>
        </p:nvSpPr>
        <p:spPr>
          <a:xfrm>
            <a:off x="6510046" y="3068960"/>
            <a:ext cx="2916324" cy="1107996"/>
          </a:xfrm>
          <a:prstGeom prst="rect">
            <a:avLst/>
          </a:prstGeom>
          <a:noFill/>
        </p:spPr>
        <p:txBody>
          <a:bodyPr wrap="square" rtlCol="0">
            <a:spAutoFit/>
          </a:bodyPr>
          <a:lstStyle/>
          <a:p>
            <a:pPr defTabSz="914400"/>
            <a:r>
              <a:rPr lang="en-GB" sz="6600" b="1" dirty="0">
                <a:solidFill>
                  <a:srgbClr val="C00000"/>
                </a:solidFill>
                <a:latin typeface="Century Gothic" panose="020B0502020202020204" pitchFamily="34" charset="0"/>
              </a:rPr>
              <a:t>I</a:t>
            </a:r>
          </a:p>
        </p:txBody>
      </p:sp>
      <p:sp>
        <p:nvSpPr>
          <p:cNvPr id="8" name="TextBox 7"/>
          <p:cNvSpPr txBox="1"/>
          <p:nvPr/>
        </p:nvSpPr>
        <p:spPr>
          <a:xfrm>
            <a:off x="4511824" y="4438399"/>
            <a:ext cx="2916324" cy="1107996"/>
          </a:xfrm>
          <a:prstGeom prst="rect">
            <a:avLst/>
          </a:prstGeom>
          <a:noFill/>
        </p:spPr>
        <p:txBody>
          <a:bodyPr wrap="square" rtlCol="0">
            <a:spAutoFit/>
          </a:bodyPr>
          <a:lstStyle/>
          <a:p>
            <a:pPr defTabSz="914400"/>
            <a:r>
              <a:rPr lang="en-GB" sz="6600" b="1" dirty="0">
                <a:solidFill>
                  <a:srgbClr val="C00000"/>
                </a:solidFill>
                <a:latin typeface="Century Gothic" panose="020B0502020202020204" pitchFamily="34" charset="0"/>
              </a:rPr>
              <a:t>no</a:t>
            </a:r>
          </a:p>
        </p:txBody>
      </p:sp>
      <p:sp>
        <p:nvSpPr>
          <p:cNvPr id="9" name="TextBox 8"/>
          <p:cNvSpPr txBox="1"/>
          <p:nvPr/>
        </p:nvSpPr>
        <p:spPr>
          <a:xfrm>
            <a:off x="7968208" y="4296753"/>
            <a:ext cx="1584176" cy="1107996"/>
          </a:xfrm>
          <a:prstGeom prst="rect">
            <a:avLst/>
          </a:prstGeom>
          <a:noFill/>
        </p:spPr>
        <p:txBody>
          <a:bodyPr wrap="square" rtlCol="0">
            <a:spAutoFit/>
          </a:bodyPr>
          <a:lstStyle/>
          <a:p>
            <a:pPr defTabSz="914400"/>
            <a:r>
              <a:rPr lang="en-GB" sz="6600" b="1" dirty="0">
                <a:solidFill>
                  <a:srgbClr val="C00000"/>
                </a:solidFill>
                <a:latin typeface="Century Gothic" panose="020B0502020202020204" pitchFamily="34" charset="0"/>
              </a:rPr>
              <a:t>go</a:t>
            </a:r>
          </a:p>
        </p:txBody>
      </p:sp>
    </p:spTree>
    <p:extLst>
      <p:ext uri="{BB962C8B-B14F-4D97-AF65-F5344CB8AC3E}">
        <p14:creationId xmlns:p14="http://schemas.microsoft.com/office/powerpoint/2010/main" val="38457276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ClrTx/>
              <a:buFont typeface="Wingdings" panose="05000000000000000000" pitchFamily="2" charset="2"/>
              <a:buChar char="v"/>
            </a:pPr>
            <a:r>
              <a:rPr lang="en-GB" sz="2400" dirty="0" smtClean="0">
                <a:latin typeface="Century Gothic" panose="020B0502020202020204" pitchFamily="34" charset="0"/>
              </a:rPr>
              <a:t> Teaching </a:t>
            </a:r>
            <a:r>
              <a:rPr lang="en-GB" sz="2400" dirty="0">
                <a:latin typeface="Century Gothic" panose="020B0502020202020204" pitchFamily="34" charset="0"/>
              </a:rPr>
              <a:t>to decode using phonic knowledge</a:t>
            </a:r>
          </a:p>
          <a:p>
            <a:pPr marL="0" indent="0">
              <a:buClrTx/>
              <a:buNone/>
            </a:pPr>
            <a:endParaRPr lang="en-GB" sz="2400" dirty="0">
              <a:latin typeface="Century Gothic" panose="020B0502020202020204" pitchFamily="34" charset="0"/>
            </a:endParaRPr>
          </a:p>
          <a:p>
            <a:pPr marL="0" indent="0">
              <a:buClrTx/>
              <a:buNone/>
            </a:pPr>
            <a:endParaRPr lang="en-GB" sz="2400" dirty="0">
              <a:latin typeface="Century Gothic" panose="020B0502020202020204" pitchFamily="34" charset="0"/>
            </a:endParaRPr>
          </a:p>
          <a:p>
            <a:pPr marL="0" indent="0">
              <a:buClrTx/>
              <a:buNone/>
            </a:pPr>
            <a:endParaRPr lang="en-GB" sz="2400" dirty="0">
              <a:latin typeface="Century Gothic" panose="020B0502020202020204" pitchFamily="34" charset="0"/>
            </a:endParaRPr>
          </a:p>
          <a:p>
            <a:pPr marL="0" indent="0">
              <a:buClrTx/>
              <a:buNone/>
            </a:pPr>
            <a:endParaRPr lang="en-GB" sz="2400" dirty="0">
              <a:latin typeface="Century Gothic" panose="020B0502020202020204" pitchFamily="34" charset="0"/>
            </a:endParaRPr>
          </a:p>
          <a:p>
            <a:pPr marL="0" indent="0">
              <a:buClrTx/>
              <a:buNone/>
            </a:pPr>
            <a:endParaRPr lang="en-GB" sz="2400" dirty="0">
              <a:latin typeface="Century Gothic" panose="020B0502020202020204" pitchFamily="34" charset="0"/>
            </a:endParaRPr>
          </a:p>
          <a:p>
            <a:pPr>
              <a:buClrTx/>
              <a:buFont typeface="Wingdings" panose="05000000000000000000" pitchFamily="2" charset="2"/>
              <a:buChar char="v"/>
            </a:pPr>
            <a:r>
              <a:rPr lang="en-GB" sz="2400" dirty="0" smtClean="0">
                <a:latin typeface="Century Gothic" panose="020B0502020202020204" pitchFamily="34" charset="0"/>
              </a:rPr>
              <a:t> Buried </a:t>
            </a:r>
            <a:r>
              <a:rPr lang="en-GB" sz="2400" dirty="0">
                <a:latin typeface="Century Gothic" panose="020B0502020202020204" pitchFamily="34" charset="0"/>
              </a:rPr>
              <a:t>treasure </a:t>
            </a:r>
          </a:p>
          <a:p>
            <a:pPr marL="0" indent="0">
              <a:buNone/>
            </a:pPr>
            <a:endParaRPr lang="en-GB" dirty="0"/>
          </a:p>
        </p:txBody>
      </p:sp>
      <p:sp>
        <p:nvSpPr>
          <p:cNvPr id="4" name="Title 1"/>
          <p:cNvSpPr>
            <a:spLocks noGrp="1"/>
          </p:cNvSpPr>
          <p:nvPr>
            <p:ph type="title"/>
          </p:nvPr>
        </p:nvSpPr>
        <p:spPr>
          <a:xfrm>
            <a:off x="1989165" y="260648"/>
            <a:ext cx="8229600" cy="1143000"/>
          </a:xfrm>
        </p:spPr>
        <p:txBody>
          <a:bodyPr>
            <a:normAutofit/>
          </a:bodyPr>
          <a:lstStyle/>
          <a:p>
            <a:pPr algn="ctr"/>
            <a:r>
              <a:rPr lang="en-GB" sz="4000" dirty="0" smtClean="0">
                <a:ln>
                  <a:solidFill>
                    <a:schemeClr val="accent1">
                      <a:lumMod val="50000"/>
                    </a:schemeClr>
                  </a:solidFill>
                </a:ln>
                <a:solidFill>
                  <a:schemeClr val="tx1"/>
                </a:solidFill>
                <a:latin typeface="Century Gothic" panose="020B0502020202020204" pitchFamily="34" charset="0"/>
              </a:rPr>
              <a:t>NONSENSE WORDS</a:t>
            </a:r>
            <a:endParaRPr lang="en-GB" sz="4000" dirty="0">
              <a:ln>
                <a:solidFill>
                  <a:schemeClr val="accent1">
                    <a:lumMod val="50000"/>
                  </a:schemeClr>
                </a:solidFill>
              </a:ln>
              <a:solidFill>
                <a:schemeClr val="tx1"/>
              </a:solidFill>
              <a:latin typeface="Century Gothic" panose="020B0502020202020204" pitchFamily="34" charset="0"/>
            </a:endParaRPr>
          </a:p>
        </p:txBody>
      </p:sp>
      <p:sp>
        <p:nvSpPr>
          <p:cNvPr id="5" name="TextBox 4"/>
          <p:cNvSpPr txBox="1"/>
          <p:nvPr/>
        </p:nvSpPr>
        <p:spPr>
          <a:xfrm>
            <a:off x="2823145" y="2695778"/>
            <a:ext cx="2916324" cy="1107996"/>
          </a:xfrm>
          <a:prstGeom prst="rect">
            <a:avLst/>
          </a:prstGeom>
          <a:noFill/>
        </p:spPr>
        <p:txBody>
          <a:bodyPr wrap="square" rtlCol="0">
            <a:spAutoFit/>
          </a:bodyPr>
          <a:lstStyle/>
          <a:p>
            <a:pPr defTabSz="914400"/>
            <a:r>
              <a:rPr lang="en-GB" sz="6600" b="1" dirty="0">
                <a:solidFill>
                  <a:srgbClr val="C00000"/>
                </a:solidFill>
                <a:latin typeface="Century Gothic" panose="020B0502020202020204" pitchFamily="34" charset="0"/>
              </a:rPr>
              <a:t>gef</a:t>
            </a:r>
          </a:p>
        </p:txBody>
      </p:sp>
      <p:sp>
        <p:nvSpPr>
          <p:cNvPr id="6" name="TextBox 5"/>
          <p:cNvSpPr txBox="1"/>
          <p:nvPr/>
        </p:nvSpPr>
        <p:spPr>
          <a:xfrm>
            <a:off x="6672064" y="2695778"/>
            <a:ext cx="2916324" cy="1107996"/>
          </a:xfrm>
          <a:prstGeom prst="rect">
            <a:avLst/>
          </a:prstGeom>
          <a:noFill/>
        </p:spPr>
        <p:txBody>
          <a:bodyPr wrap="square" rtlCol="0">
            <a:spAutoFit/>
          </a:bodyPr>
          <a:lstStyle/>
          <a:p>
            <a:pPr defTabSz="914400"/>
            <a:r>
              <a:rPr lang="en-GB" sz="6600" b="1" dirty="0">
                <a:solidFill>
                  <a:srgbClr val="C00000"/>
                </a:solidFill>
                <a:latin typeface="Century Gothic" panose="020B0502020202020204" pitchFamily="34" charset="0"/>
              </a:rPr>
              <a:t>laip</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9655" y="4291832"/>
            <a:ext cx="2771956" cy="20327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988700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63366" y="3906054"/>
            <a:ext cx="261610" cy="369332"/>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altLang="en-US" sz="1800" b="0" i="0" u="none" strike="noStrike" kern="0" cap="all" spc="100" normalizeH="0" baseline="0" noProof="0" dirty="0" smtClean="0">
                <a:ln>
                  <a:noFill/>
                </a:ln>
                <a:solidFill>
                  <a:prstClr val="black">
                    <a:lumMod val="95000"/>
                    <a:lumOff val="5000"/>
                  </a:prstClr>
                </a:solidFill>
                <a:effectLst/>
                <a:uLnTx/>
                <a:uFillTx/>
                <a:latin typeface="Century Gothic" panose="020B0502020202020204" pitchFamily="34" charset="0"/>
                <a:ea typeface="+mn-ea"/>
                <a:cs typeface="+mn-cs"/>
              </a:rPr>
              <a:t> </a:t>
            </a:r>
            <a:endParaRPr kumimoji="0" lang="en-GB" sz="1800" b="0" i="0" u="none" strike="noStrike" kern="1200" cap="none" spc="0" normalizeH="0" baseline="0" noProof="0" dirty="0">
              <a:ln>
                <a:noFill/>
              </a:ln>
              <a:solidFill>
                <a:prstClr val="black"/>
              </a:solidFill>
              <a:effectLst/>
              <a:uLnTx/>
              <a:uFillTx/>
              <a:latin typeface="Constantia"/>
              <a:ea typeface="+mn-ea"/>
              <a:cs typeface="+mn-cs"/>
            </a:endParaRPr>
          </a:p>
        </p:txBody>
      </p:sp>
      <p:sp>
        <p:nvSpPr>
          <p:cNvPr id="9" name="Content Placeholder 2"/>
          <p:cNvSpPr txBox="1">
            <a:spLocks/>
          </p:cNvSpPr>
          <p:nvPr/>
        </p:nvSpPr>
        <p:spPr>
          <a:xfrm>
            <a:off x="384049" y="1614873"/>
            <a:ext cx="8668512" cy="4636310"/>
          </a:xfrm>
          <a:prstGeom prst="rect">
            <a:avLst/>
          </a:prstGeom>
        </p:spPr>
        <p:txBody>
          <a:bodyPr vert="horz" lIns="45720" tIns="45720" rIns="45720" bIns="45720" rtlCol="0">
            <a:normAutofit fontScale="92500"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a:lstStyle>
          <a:p>
            <a:pPr lvl="0" defTabSz="457200">
              <a:lnSpc>
                <a:spcPct val="100000"/>
              </a:lnSpc>
              <a:spcBef>
                <a:spcPts val="0"/>
              </a:spcBef>
              <a:spcAft>
                <a:spcPts val="0"/>
              </a:spcAft>
              <a:buClrTx/>
              <a:buSzTx/>
              <a:buFont typeface="Wingdings" panose="05000000000000000000" pitchFamily="2" charset="2"/>
              <a:buChar char="v"/>
            </a:pPr>
            <a:r>
              <a:rPr lang="en-GB" sz="2000" dirty="0" smtClean="0">
                <a:solidFill>
                  <a:prstClr val="black"/>
                </a:solidFill>
                <a:latin typeface="Century Gothic" panose="020B0502020202020204" pitchFamily="34" charset="0"/>
              </a:rPr>
              <a:t> </a:t>
            </a:r>
            <a:r>
              <a:rPr lang="en-GB" sz="2400" dirty="0" smtClean="0">
                <a:solidFill>
                  <a:prstClr val="black"/>
                </a:solidFill>
                <a:latin typeface="Century Gothic" panose="020B0502020202020204" pitchFamily="34" charset="0"/>
              </a:rPr>
              <a:t>Take </a:t>
            </a:r>
            <a:r>
              <a:rPr lang="en-GB" sz="2400" dirty="0">
                <a:solidFill>
                  <a:prstClr val="black"/>
                </a:solidFill>
                <a:latin typeface="Century Gothic" panose="020B0502020202020204" pitchFamily="34" charset="0"/>
              </a:rPr>
              <a:t>time to read aloud- children who are read to, ‘read’. It </a:t>
            </a:r>
            <a:r>
              <a:rPr lang="en-GB" sz="2400" dirty="0" smtClean="0">
                <a:solidFill>
                  <a:prstClr val="black"/>
                </a:solidFill>
                <a:latin typeface="Century Gothic" panose="020B0502020202020204" pitchFamily="34" charset="0"/>
              </a:rPr>
              <a:t> exposes </a:t>
            </a:r>
            <a:r>
              <a:rPr lang="en-GB" sz="2400" dirty="0">
                <a:solidFill>
                  <a:prstClr val="black"/>
                </a:solidFill>
                <a:latin typeface="Century Gothic" panose="020B0502020202020204" pitchFamily="34" charset="0"/>
              </a:rPr>
              <a:t>children to language that is different to everyday conversations</a:t>
            </a:r>
          </a:p>
          <a:p>
            <a:pPr marL="0" indent="0" defTabSz="457200">
              <a:lnSpc>
                <a:spcPct val="100000"/>
              </a:lnSpc>
              <a:spcBef>
                <a:spcPts val="0"/>
              </a:spcBef>
              <a:spcAft>
                <a:spcPts val="0"/>
              </a:spcAft>
              <a:buClrTx/>
              <a:buSzTx/>
              <a:buNone/>
            </a:pPr>
            <a:endParaRPr lang="en-GB" sz="2400" dirty="0">
              <a:solidFill>
                <a:prstClr val="black"/>
              </a:solidFill>
              <a:latin typeface="Century Gothic" panose="020B0502020202020204" pitchFamily="34" charset="0"/>
            </a:endParaRPr>
          </a:p>
          <a:p>
            <a:pPr lvl="0" defTabSz="457200">
              <a:lnSpc>
                <a:spcPct val="100000"/>
              </a:lnSpc>
              <a:spcBef>
                <a:spcPts val="0"/>
              </a:spcBef>
              <a:spcAft>
                <a:spcPts val="0"/>
              </a:spcAft>
              <a:buClrTx/>
              <a:buSzTx/>
              <a:buFont typeface="Wingdings" panose="05000000000000000000" pitchFamily="2" charset="2"/>
              <a:buChar char="v"/>
            </a:pPr>
            <a:r>
              <a:rPr lang="en-GB" sz="2400" dirty="0" smtClean="0">
                <a:solidFill>
                  <a:prstClr val="black"/>
                </a:solidFill>
                <a:latin typeface="Century Gothic" panose="020B0502020202020204" pitchFamily="34" charset="0"/>
              </a:rPr>
              <a:t> Find </a:t>
            </a:r>
            <a:r>
              <a:rPr lang="en-GB" sz="2400" dirty="0">
                <a:solidFill>
                  <a:prstClr val="black"/>
                </a:solidFill>
                <a:latin typeface="Century Gothic" panose="020B0502020202020204" pitchFamily="34" charset="0"/>
              </a:rPr>
              <a:t>a quiet </a:t>
            </a:r>
            <a:r>
              <a:rPr lang="en-GB" sz="2400" dirty="0" smtClean="0">
                <a:solidFill>
                  <a:prstClr val="black"/>
                </a:solidFill>
                <a:latin typeface="Century Gothic" panose="020B0502020202020204" pitchFamily="34" charset="0"/>
              </a:rPr>
              <a:t>time - daily </a:t>
            </a:r>
            <a:r>
              <a:rPr lang="en-GB" sz="2400" dirty="0">
                <a:solidFill>
                  <a:prstClr val="black"/>
                </a:solidFill>
                <a:latin typeface="Century Gothic" panose="020B0502020202020204" pitchFamily="34" charset="0"/>
              </a:rPr>
              <a:t>practise where possible!</a:t>
            </a:r>
          </a:p>
          <a:p>
            <a:pPr marL="0" indent="0" defTabSz="457200">
              <a:lnSpc>
                <a:spcPct val="100000"/>
              </a:lnSpc>
              <a:spcBef>
                <a:spcPts val="0"/>
              </a:spcBef>
              <a:spcAft>
                <a:spcPts val="0"/>
              </a:spcAft>
              <a:buClrTx/>
              <a:buSzTx/>
              <a:buNone/>
            </a:pPr>
            <a:endParaRPr lang="en-GB" sz="2400" dirty="0">
              <a:solidFill>
                <a:prstClr val="black"/>
              </a:solidFill>
              <a:latin typeface="Century Gothic" panose="020B0502020202020204" pitchFamily="34" charset="0"/>
            </a:endParaRPr>
          </a:p>
          <a:p>
            <a:pPr lvl="0" defTabSz="457200">
              <a:lnSpc>
                <a:spcPct val="100000"/>
              </a:lnSpc>
              <a:spcBef>
                <a:spcPts val="0"/>
              </a:spcBef>
              <a:spcAft>
                <a:spcPts val="0"/>
              </a:spcAft>
              <a:buClrTx/>
              <a:buSzTx/>
              <a:buFont typeface="Wingdings" panose="05000000000000000000" pitchFamily="2" charset="2"/>
              <a:buChar char="v"/>
            </a:pPr>
            <a:r>
              <a:rPr lang="en-GB" sz="2400" dirty="0" smtClean="0">
                <a:solidFill>
                  <a:prstClr val="black"/>
                </a:solidFill>
                <a:latin typeface="Century Gothic" panose="020B0502020202020204" pitchFamily="34" charset="0"/>
              </a:rPr>
              <a:t> Repetition – Key words/ Tricky words</a:t>
            </a:r>
          </a:p>
          <a:p>
            <a:pPr lvl="0" defTabSz="457200">
              <a:lnSpc>
                <a:spcPct val="100000"/>
              </a:lnSpc>
              <a:spcBef>
                <a:spcPts val="0"/>
              </a:spcBef>
              <a:spcAft>
                <a:spcPts val="0"/>
              </a:spcAft>
              <a:buClrTx/>
              <a:buSzTx/>
              <a:buFont typeface="Wingdings" panose="05000000000000000000" pitchFamily="2" charset="2"/>
              <a:buChar char="v"/>
            </a:pPr>
            <a:endParaRPr lang="en-GB" sz="2400" dirty="0">
              <a:solidFill>
                <a:prstClr val="black"/>
              </a:solidFill>
              <a:latin typeface="Century Gothic" panose="020B0502020202020204" pitchFamily="34" charset="0"/>
            </a:endParaRPr>
          </a:p>
          <a:p>
            <a:pPr lvl="0" defTabSz="457200">
              <a:lnSpc>
                <a:spcPct val="100000"/>
              </a:lnSpc>
              <a:spcBef>
                <a:spcPts val="0"/>
              </a:spcBef>
              <a:spcAft>
                <a:spcPts val="0"/>
              </a:spcAft>
              <a:buClrTx/>
              <a:buSzTx/>
              <a:buFont typeface="Wingdings" panose="05000000000000000000" pitchFamily="2" charset="2"/>
              <a:buChar char="v"/>
            </a:pPr>
            <a:r>
              <a:rPr lang="en-GB" sz="2400" smtClean="0">
                <a:solidFill>
                  <a:prstClr val="black"/>
                </a:solidFill>
                <a:latin typeface="Century Gothic" panose="020B0502020202020204" pitchFamily="34" charset="0"/>
              </a:rPr>
              <a:t> Enjoy </a:t>
            </a:r>
            <a:r>
              <a:rPr lang="en-GB" sz="2400" dirty="0">
                <a:solidFill>
                  <a:prstClr val="black"/>
                </a:solidFill>
                <a:latin typeface="Century Gothic" panose="020B0502020202020204" pitchFamily="34" charset="0"/>
              </a:rPr>
              <a:t>it, make it fun! Play with sounds/ words</a:t>
            </a:r>
          </a:p>
          <a:p>
            <a:pPr lvl="0" defTabSz="457200">
              <a:lnSpc>
                <a:spcPct val="100000"/>
              </a:lnSpc>
              <a:spcBef>
                <a:spcPts val="0"/>
              </a:spcBef>
              <a:spcAft>
                <a:spcPts val="0"/>
              </a:spcAft>
              <a:buClrTx/>
              <a:buSzTx/>
              <a:buFont typeface="Wingdings" panose="05000000000000000000" pitchFamily="2" charset="2"/>
              <a:buChar char="v"/>
            </a:pPr>
            <a:endParaRPr lang="en-GB" sz="2400" dirty="0">
              <a:solidFill>
                <a:prstClr val="black"/>
              </a:solidFill>
              <a:latin typeface="Century Gothic" panose="020B0502020202020204" pitchFamily="34" charset="0"/>
            </a:endParaRPr>
          </a:p>
          <a:p>
            <a:pPr lvl="0" defTabSz="457200">
              <a:lnSpc>
                <a:spcPct val="100000"/>
              </a:lnSpc>
              <a:spcBef>
                <a:spcPts val="0"/>
              </a:spcBef>
              <a:spcAft>
                <a:spcPts val="0"/>
              </a:spcAft>
              <a:buClrTx/>
              <a:buSzTx/>
              <a:buFont typeface="Wingdings" panose="05000000000000000000" pitchFamily="2" charset="2"/>
              <a:buChar char="v"/>
            </a:pPr>
            <a:r>
              <a:rPr lang="en-GB" sz="2400" dirty="0" smtClean="0">
                <a:solidFill>
                  <a:prstClr val="black"/>
                </a:solidFill>
                <a:latin typeface="Century Gothic" panose="020B0502020202020204" pitchFamily="34" charset="0"/>
              </a:rPr>
              <a:t> Say </a:t>
            </a:r>
            <a:r>
              <a:rPr lang="en-GB" sz="2400" dirty="0">
                <a:solidFill>
                  <a:prstClr val="black"/>
                </a:solidFill>
                <a:latin typeface="Century Gothic" panose="020B0502020202020204" pitchFamily="34" charset="0"/>
              </a:rPr>
              <a:t>it, clap it, stamp </a:t>
            </a:r>
            <a:r>
              <a:rPr lang="en-GB" sz="2400" dirty="0" smtClean="0">
                <a:solidFill>
                  <a:prstClr val="black"/>
                </a:solidFill>
                <a:latin typeface="Century Gothic" panose="020B0502020202020204" pitchFamily="34" charset="0"/>
              </a:rPr>
              <a:t>it</a:t>
            </a:r>
          </a:p>
          <a:p>
            <a:pPr lvl="0" defTabSz="457200">
              <a:lnSpc>
                <a:spcPct val="100000"/>
              </a:lnSpc>
              <a:spcBef>
                <a:spcPts val="0"/>
              </a:spcBef>
              <a:spcAft>
                <a:spcPts val="0"/>
              </a:spcAft>
              <a:buClrTx/>
              <a:buSzTx/>
              <a:buFont typeface="Wingdings" panose="05000000000000000000" pitchFamily="2" charset="2"/>
              <a:buChar char="v"/>
            </a:pPr>
            <a:endParaRPr lang="en-GB" sz="2400" dirty="0" smtClean="0">
              <a:solidFill>
                <a:prstClr val="black"/>
              </a:solidFill>
              <a:latin typeface="Century Gothic" panose="020B0502020202020204" pitchFamily="34" charset="0"/>
            </a:endParaRPr>
          </a:p>
          <a:p>
            <a:pPr lvl="0" defTabSz="457200">
              <a:lnSpc>
                <a:spcPct val="100000"/>
              </a:lnSpc>
              <a:spcBef>
                <a:spcPts val="0"/>
              </a:spcBef>
              <a:spcAft>
                <a:spcPts val="0"/>
              </a:spcAft>
              <a:buClrTx/>
              <a:buSzTx/>
              <a:buFont typeface="Wingdings" panose="05000000000000000000" pitchFamily="2" charset="2"/>
              <a:buChar char="v"/>
            </a:pPr>
            <a:r>
              <a:rPr lang="en-GB" altLang="en-US" sz="2400" dirty="0" smtClean="0">
                <a:solidFill>
                  <a:prstClr val="black">
                    <a:lumMod val="95000"/>
                    <a:lumOff val="5000"/>
                  </a:prstClr>
                </a:solidFill>
                <a:latin typeface="Century Gothic" panose="020B0502020202020204" pitchFamily="34" charset="0"/>
              </a:rPr>
              <a:t> Rhyme </a:t>
            </a:r>
            <a:r>
              <a:rPr lang="en-GB" altLang="en-US" sz="2400" dirty="0">
                <a:solidFill>
                  <a:prstClr val="black">
                    <a:lumMod val="95000"/>
                    <a:lumOff val="5000"/>
                  </a:prstClr>
                </a:solidFill>
                <a:latin typeface="Century Gothic" panose="020B0502020202020204" pitchFamily="34" charset="0"/>
              </a:rPr>
              <a:t>and </a:t>
            </a:r>
            <a:r>
              <a:rPr lang="en-GB" altLang="en-US" sz="2400" dirty="0" smtClean="0">
                <a:solidFill>
                  <a:prstClr val="black">
                    <a:lumMod val="95000"/>
                    <a:lumOff val="5000"/>
                  </a:prstClr>
                </a:solidFill>
                <a:latin typeface="Century Gothic" panose="020B0502020202020204" pitchFamily="34" charset="0"/>
              </a:rPr>
              <a:t>songs</a:t>
            </a:r>
          </a:p>
          <a:p>
            <a:pPr lvl="0" defTabSz="457200">
              <a:lnSpc>
                <a:spcPct val="100000"/>
              </a:lnSpc>
              <a:spcBef>
                <a:spcPts val="0"/>
              </a:spcBef>
              <a:spcAft>
                <a:spcPts val="0"/>
              </a:spcAft>
              <a:buClrTx/>
              <a:buSzTx/>
              <a:buFont typeface="Wingdings" panose="05000000000000000000" pitchFamily="2" charset="2"/>
              <a:buChar char="v"/>
            </a:pPr>
            <a:endParaRPr lang="en-GB" altLang="en-US" sz="2400" dirty="0">
              <a:solidFill>
                <a:prstClr val="black">
                  <a:lumMod val="95000"/>
                  <a:lumOff val="5000"/>
                </a:prstClr>
              </a:solidFill>
              <a:latin typeface="Century Gothic" panose="020B0502020202020204" pitchFamily="34" charset="0"/>
            </a:endParaRPr>
          </a:p>
          <a:p>
            <a:pPr lvl="0" defTabSz="457200">
              <a:lnSpc>
                <a:spcPct val="100000"/>
              </a:lnSpc>
              <a:spcBef>
                <a:spcPts val="0"/>
              </a:spcBef>
              <a:spcAft>
                <a:spcPts val="0"/>
              </a:spcAft>
              <a:buClrTx/>
              <a:buSzTx/>
              <a:buFont typeface="Wingdings" panose="05000000000000000000" pitchFamily="2" charset="2"/>
              <a:buChar char="v"/>
            </a:pPr>
            <a:r>
              <a:rPr lang="en-GB" altLang="en-US" sz="2400" dirty="0" smtClean="0">
                <a:solidFill>
                  <a:prstClr val="black">
                    <a:lumMod val="95000"/>
                    <a:lumOff val="5000"/>
                  </a:prstClr>
                </a:solidFill>
                <a:latin typeface="Century Gothic" panose="020B0502020202020204" pitchFamily="34" charset="0"/>
              </a:rPr>
              <a:t> Starting sounds</a:t>
            </a:r>
          </a:p>
          <a:p>
            <a:pPr lvl="0" defTabSz="457200">
              <a:lnSpc>
                <a:spcPct val="100000"/>
              </a:lnSpc>
              <a:spcBef>
                <a:spcPts val="0"/>
              </a:spcBef>
              <a:spcAft>
                <a:spcPts val="0"/>
              </a:spcAft>
              <a:buClrTx/>
              <a:buSzTx/>
              <a:buFont typeface="Wingdings" panose="05000000000000000000" pitchFamily="2" charset="2"/>
              <a:buChar char="v"/>
            </a:pPr>
            <a:endParaRPr lang="en-GB" altLang="en-US" sz="2000" dirty="0" smtClean="0">
              <a:solidFill>
                <a:prstClr val="black">
                  <a:lumMod val="95000"/>
                  <a:lumOff val="5000"/>
                </a:prstClr>
              </a:solidFill>
              <a:latin typeface="Century Gothic" panose="020B0502020202020204" pitchFamily="34" charset="0"/>
            </a:endParaRPr>
          </a:p>
          <a:p>
            <a:pPr marL="285750" lvl="0" indent="-285750" defTabSz="457200">
              <a:lnSpc>
                <a:spcPct val="100000"/>
              </a:lnSpc>
              <a:spcBef>
                <a:spcPts val="0"/>
              </a:spcBef>
              <a:spcAft>
                <a:spcPts val="0"/>
              </a:spcAft>
              <a:buClrTx/>
              <a:buSzTx/>
              <a:buFont typeface="Arial" panose="020B0604020202020204" pitchFamily="34" charset="0"/>
              <a:buChar char="•"/>
            </a:pPr>
            <a:endParaRPr lang="en-GB" sz="2000" dirty="0">
              <a:solidFill>
                <a:prstClr val="black"/>
              </a:solidFill>
              <a:latin typeface="Century Gothic" panose="020B0502020202020204" pitchFamily="34" charset="0"/>
            </a:endParaRPr>
          </a:p>
          <a:p>
            <a:pPr marL="285750" lvl="0" indent="-285750" defTabSz="457200">
              <a:lnSpc>
                <a:spcPct val="100000"/>
              </a:lnSpc>
              <a:spcBef>
                <a:spcPts val="0"/>
              </a:spcBef>
              <a:spcAft>
                <a:spcPts val="0"/>
              </a:spcAft>
              <a:buClrTx/>
              <a:buSzTx/>
              <a:buFont typeface="Arial" panose="020B0604020202020204" pitchFamily="34" charset="0"/>
              <a:buChar char="•"/>
            </a:pPr>
            <a:endParaRPr lang="en-GB" sz="2000" dirty="0">
              <a:solidFill>
                <a:prstClr val="black"/>
              </a:solidFill>
              <a:latin typeface="Century Gothic" panose="020B0502020202020204" pitchFamily="34" charset="0"/>
            </a:endParaRPr>
          </a:p>
        </p:txBody>
      </p:sp>
      <p:sp>
        <p:nvSpPr>
          <p:cNvPr id="4" name="Rectangle 3"/>
          <p:cNvSpPr/>
          <p:nvPr/>
        </p:nvSpPr>
        <p:spPr>
          <a:xfrm>
            <a:off x="384049" y="749858"/>
            <a:ext cx="8289689" cy="707886"/>
          </a:xfrm>
          <a:prstGeom prst="rect">
            <a:avLst/>
          </a:prstGeom>
        </p:spPr>
        <p:txBody>
          <a:bodyPr wrap="square">
            <a:spAutoFit/>
          </a:bodyPr>
          <a:lstStyle/>
          <a:p>
            <a:pPr lvl="0"/>
            <a:r>
              <a:rPr lang="en-GB" sz="4000" cap="all" spc="100" dirty="0">
                <a:solidFill>
                  <a:prstClr val="black">
                    <a:lumMod val="95000"/>
                    <a:lumOff val="5000"/>
                  </a:prstClr>
                </a:solidFill>
                <a:latin typeface="Century Gothic" panose="020B0502020202020204" pitchFamily="34" charset="0"/>
              </a:rPr>
              <a:t>How we build a reader</a:t>
            </a:r>
            <a:endParaRPr lang="en-GB" dirty="0">
              <a:solidFill>
                <a:prstClr val="black"/>
              </a:solidFill>
              <a:latin typeface="Tw Cen MT" panose="020B0602020104020603"/>
            </a:endParaRPr>
          </a:p>
        </p:txBody>
      </p:sp>
      <p:pic>
        <p:nvPicPr>
          <p:cNvPr id="5" name="Picture 4"/>
          <p:cNvPicPr>
            <a:picLocks noChangeAspect="1"/>
          </p:cNvPicPr>
          <p:nvPr/>
        </p:nvPicPr>
        <p:blipFill>
          <a:blip r:embed="rId2"/>
          <a:stretch>
            <a:fillRect/>
          </a:stretch>
        </p:blipFill>
        <p:spPr>
          <a:xfrm>
            <a:off x="10744201" y="654939"/>
            <a:ext cx="963251" cy="2036240"/>
          </a:xfrm>
          <a:prstGeom prst="rect">
            <a:avLst/>
          </a:prstGeom>
        </p:spPr>
      </p:pic>
      <p:pic>
        <p:nvPicPr>
          <p:cNvPr id="1026" name="Picture 2" descr="Free Transparent Apple Cliparts, Download Free Transparent Apple Cliparts  png images, Free ClipArts on Clipart Libra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79209" y="4796754"/>
            <a:ext cx="663886" cy="79978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5111081" y="5004265"/>
            <a:ext cx="1850413" cy="1323439"/>
          </a:xfrm>
          <a:prstGeom prst="rect">
            <a:avLst/>
          </a:prstGeom>
          <a:noFill/>
        </p:spPr>
        <p:txBody>
          <a:bodyPr wrap="square" rtlCol="0">
            <a:spAutoFit/>
          </a:bodyPr>
          <a:lstStyle/>
          <a:p>
            <a:r>
              <a:rPr lang="en-GB" sz="4000" dirty="0" smtClean="0">
                <a:latin typeface="Century Gothic" panose="020B0502020202020204" pitchFamily="34" charset="0"/>
              </a:rPr>
              <a:t>a for</a:t>
            </a:r>
          </a:p>
          <a:p>
            <a:r>
              <a:rPr lang="en-GB" sz="4000" dirty="0">
                <a:latin typeface="Century Gothic" panose="020B0502020202020204" pitchFamily="34" charset="0"/>
              </a:rPr>
              <a:t>b</a:t>
            </a:r>
            <a:r>
              <a:rPr lang="en-GB" sz="4000" dirty="0" smtClean="0">
                <a:latin typeface="Century Gothic" panose="020B0502020202020204" pitchFamily="34" charset="0"/>
              </a:rPr>
              <a:t> for</a:t>
            </a:r>
            <a:endParaRPr lang="en-GB" sz="4000" dirty="0">
              <a:latin typeface="Century Gothic" panose="020B0502020202020204" pitchFamily="34" charset="0"/>
            </a:endParaRPr>
          </a:p>
        </p:txBody>
      </p:sp>
      <p:pic>
        <p:nvPicPr>
          <p:cNvPr id="1030" name="Picture 6" descr="Watercolor Nursery Rhymes Clipart  Mother Goose Clip Art  imag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73680" y="3465178"/>
            <a:ext cx="4027823" cy="325484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668023">
            <a:off x="6426523" y="5377583"/>
            <a:ext cx="1351543" cy="955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18265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cap="all" spc="100" dirty="0">
                <a:solidFill>
                  <a:prstClr val="black">
                    <a:lumMod val="95000"/>
                    <a:lumOff val="5000"/>
                  </a:prstClr>
                </a:solidFill>
                <a:latin typeface="Century Gothic" panose="020B0502020202020204" pitchFamily="34" charset="0"/>
              </a:rPr>
              <a:t>WRITING</a:t>
            </a:r>
            <a:endParaRPr lang="en-GB" dirty="0"/>
          </a:p>
        </p:txBody>
      </p:sp>
      <p:sp>
        <p:nvSpPr>
          <p:cNvPr id="3" name="Rectangle 2"/>
          <p:cNvSpPr/>
          <p:nvPr/>
        </p:nvSpPr>
        <p:spPr>
          <a:xfrm>
            <a:off x="701040" y="2221305"/>
            <a:ext cx="8534400" cy="2957733"/>
          </a:xfrm>
          <a:prstGeom prst="rect">
            <a:avLst/>
          </a:prstGeom>
        </p:spPr>
        <p:txBody>
          <a:bodyPr wrap="square">
            <a:spAutoFit/>
          </a:bodyPr>
          <a:lstStyle/>
          <a:p>
            <a:pPr lvl="0" defTabSz="914400">
              <a:lnSpc>
                <a:spcPct val="90000"/>
              </a:lnSpc>
              <a:spcBef>
                <a:spcPts val="1200"/>
              </a:spcBef>
              <a:spcAft>
                <a:spcPts val="200"/>
              </a:spcAft>
              <a:buClr>
                <a:srgbClr val="1CADE4"/>
              </a:buClr>
              <a:buSzPct val="100000"/>
            </a:pPr>
            <a:r>
              <a:rPr lang="en-GB" sz="2400" dirty="0" smtClean="0">
                <a:solidFill>
                  <a:prstClr val="black"/>
                </a:solidFill>
                <a:latin typeface="Century Gothic" panose="020B0502020202020204" pitchFamily="34" charset="0"/>
              </a:rPr>
              <a:t>EARLY LEARNING GOAL</a:t>
            </a:r>
            <a:endParaRPr lang="en-GB" sz="2400" dirty="0">
              <a:solidFill>
                <a:prstClr val="black"/>
              </a:solidFill>
              <a:latin typeface="Century Gothic" panose="020B0502020202020204" pitchFamily="34" charset="0"/>
            </a:endParaRP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Write </a:t>
            </a:r>
            <a:r>
              <a:rPr lang="en-GB" sz="2400" dirty="0">
                <a:solidFill>
                  <a:prstClr val="black"/>
                </a:solidFill>
                <a:latin typeface="Century Gothic" panose="020B0502020202020204" pitchFamily="34" charset="0"/>
              </a:rPr>
              <a:t>recognisable letters, most of which are correctly formed. </a:t>
            </a:r>
            <a:endParaRPr lang="en-GB" sz="2400" dirty="0" smtClean="0">
              <a:solidFill>
                <a:prstClr val="black"/>
              </a:solidFill>
              <a:latin typeface="Century Gothic" panose="020B0502020202020204" pitchFamily="34" charset="0"/>
            </a:endParaRP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Spell </a:t>
            </a:r>
            <a:r>
              <a:rPr lang="en-GB" sz="2400" dirty="0">
                <a:solidFill>
                  <a:prstClr val="black"/>
                </a:solidFill>
                <a:latin typeface="Century Gothic" panose="020B0502020202020204" pitchFamily="34" charset="0"/>
              </a:rPr>
              <a:t>words by identifying sounds in them and representing the </a:t>
            </a:r>
            <a:r>
              <a:rPr lang="en-GB" sz="2400" dirty="0" smtClean="0">
                <a:solidFill>
                  <a:prstClr val="black"/>
                </a:solidFill>
                <a:latin typeface="Century Gothic" panose="020B0502020202020204" pitchFamily="34" charset="0"/>
              </a:rPr>
              <a:t>sounds </a:t>
            </a:r>
            <a:r>
              <a:rPr lang="en-GB" sz="2400" dirty="0">
                <a:solidFill>
                  <a:prstClr val="black"/>
                </a:solidFill>
                <a:latin typeface="Century Gothic" panose="020B0502020202020204" pitchFamily="34" charset="0"/>
              </a:rPr>
              <a:t>with a letter or letters. </a:t>
            </a:r>
            <a:endParaRPr lang="en-GB" sz="2400" dirty="0" smtClean="0">
              <a:solidFill>
                <a:prstClr val="black"/>
              </a:solidFill>
              <a:latin typeface="Century Gothic" panose="020B0502020202020204" pitchFamily="34" charset="0"/>
            </a:endParaRP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Write </a:t>
            </a:r>
            <a:r>
              <a:rPr lang="en-GB" sz="2400" dirty="0">
                <a:solidFill>
                  <a:prstClr val="black"/>
                </a:solidFill>
                <a:latin typeface="Century Gothic" panose="020B0502020202020204" pitchFamily="34" charset="0"/>
              </a:rPr>
              <a:t>simple phrases and sentences that can be read by others.</a:t>
            </a: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9780634" y="4161522"/>
            <a:ext cx="1903366" cy="2396032"/>
          </a:xfrm>
          <a:prstGeom prst="rect">
            <a:avLst/>
          </a:prstGeom>
          <a:noFill/>
          <a:ln>
            <a:noFill/>
          </a:ln>
          <a:effectLst/>
        </p:spPr>
      </p:pic>
    </p:spTree>
    <p:extLst>
      <p:ext uri="{BB962C8B-B14F-4D97-AF65-F5344CB8AC3E}">
        <p14:creationId xmlns:p14="http://schemas.microsoft.com/office/powerpoint/2010/main" val="3915692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cap="all" spc="100" dirty="0">
                <a:solidFill>
                  <a:prstClr val="black">
                    <a:lumMod val="95000"/>
                    <a:lumOff val="5000"/>
                  </a:prstClr>
                </a:solidFill>
                <a:latin typeface="Century Gothic" panose="020B0502020202020204" pitchFamily="34" charset="0"/>
              </a:rPr>
              <a:t>Gross motor skills</a:t>
            </a:r>
            <a:endParaRPr lang="en-GB" dirty="0"/>
          </a:p>
        </p:txBody>
      </p:sp>
      <p:sp>
        <p:nvSpPr>
          <p:cNvPr id="3" name="Rectangle 2"/>
          <p:cNvSpPr/>
          <p:nvPr/>
        </p:nvSpPr>
        <p:spPr>
          <a:xfrm>
            <a:off x="609600" y="2104351"/>
            <a:ext cx="7776754" cy="3496342"/>
          </a:xfrm>
          <a:prstGeom prst="rect">
            <a:avLst/>
          </a:prstGeom>
        </p:spPr>
        <p:txBody>
          <a:bodyPr wrap="square">
            <a:spAutoFit/>
          </a:bodyPr>
          <a:lstStyle/>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a:solidFill>
                  <a:prstClr val="black"/>
                </a:solidFill>
                <a:latin typeface="Century Gothic" panose="020B0502020202020204" pitchFamily="34" charset="0"/>
              </a:rPr>
              <a:t>Crawling through </a:t>
            </a:r>
            <a:r>
              <a:rPr lang="en-GB" sz="2400" dirty="0" smtClean="0">
                <a:solidFill>
                  <a:prstClr val="black"/>
                </a:solidFill>
                <a:latin typeface="Century Gothic" panose="020B0502020202020204" pitchFamily="34" charset="0"/>
              </a:rPr>
              <a:t>tunnels</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Balance beams</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Carrying </a:t>
            </a:r>
            <a:r>
              <a:rPr lang="en-GB" sz="2400" dirty="0">
                <a:solidFill>
                  <a:prstClr val="black"/>
                </a:solidFill>
                <a:latin typeface="Century Gothic" panose="020B0502020202020204" pitchFamily="34" charset="0"/>
              </a:rPr>
              <a:t>buckets of sand or </a:t>
            </a:r>
            <a:r>
              <a:rPr lang="en-GB" sz="2400" dirty="0" smtClean="0">
                <a:solidFill>
                  <a:prstClr val="black"/>
                </a:solidFill>
                <a:latin typeface="Century Gothic" panose="020B0502020202020204" pitchFamily="34" charset="0"/>
              </a:rPr>
              <a:t>water</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Swinging </a:t>
            </a:r>
            <a:r>
              <a:rPr lang="en-GB" sz="2400" dirty="0">
                <a:solidFill>
                  <a:prstClr val="black"/>
                </a:solidFill>
                <a:latin typeface="Century Gothic" panose="020B0502020202020204" pitchFamily="34" charset="0"/>
              </a:rPr>
              <a:t>on monkey </a:t>
            </a:r>
            <a:r>
              <a:rPr lang="en-GB" sz="2400" dirty="0" smtClean="0">
                <a:solidFill>
                  <a:prstClr val="black"/>
                </a:solidFill>
                <a:latin typeface="Century Gothic" panose="020B0502020202020204" pitchFamily="34" charset="0"/>
              </a:rPr>
              <a:t>bars</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Digging </a:t>
            </a:r>
            <a:r>
              <a:rPr lang="en-GB" sz="2400" dirty="0">
                <a:solidFill>
                  <a:prstClr val="black"/>
                </a:solidFill>
                <a:latin typeface="Century Gothic" panose="020B0502020202020204" pitchFamily="34" charset="0"/>
              </a:rPr>
              <a:t>in the sand or </a:t>
            </a:r>
            <a:r>
              <a:rPr lang="en-GB" sz="2400" dirty="0" smtClean="0">
                <a:solidFill>
                  <a:prstClr val="black"/>
                </a:solidFill>
                <a:latin typeface="Century Gothic" panose="020B0502020202020204" pitchFamily="34" charset="0"/>
              </a:rPr>
              <a:t>soil</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Yoga </a:t>
            </a:r>
            <a:r>
              <a:rPr lang="en-GB" sz="2400" dirty="0">
                <a:solidFill>
                  <a:prstClr val="black"/>
                </a:solidFill>
                <a:latin typeface="Century Gothic" panose="020B0502020202020204" pitchFamily="34" charset="0"/>
              </a:rPr>
              <a:t>and dance </a:t>
            </a:r>
            <a:r>
              <a:rPr lang="en-GB" sz="2400" dirty="0" smtClean="0">
                <a:solidFill>
                  <a:prstClr val="black"/>
                </a:solidFill>
                <a:latin typeface="Century Gothic" panose="020B0502020202020204" pitchFamily="34" charset="0"/>
              </a:rPr>
              <a:t>sessions</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Tug </a:t>
            </a:r>
            <a:r>
              <a:rPr lang="en-GB" sz="2400" dirty="0">
                <a:solidFill>
                  <a:prstClr val="black"/>
                </a:solidFill>
                <a:latin typeface="Century Gothic" panose="020B0502020202020204" pitchFamily="34" charset="0"/>
              </a:rPr>
              <a:t>of war (carefully supervised!).</a:t>
            </a:r>
          </a:p>
        </p:txBody>
      </p:sp>
    </p:spTree>
    <p:extLst>
      <p:ext uri="{BB962C8B-B14F-4D97-AF65-F5344CB8AC3E}">
        <p14:creationId xmlns:p14="http://schemas.microsoft.com/office/powerpoint/2010/main" val="34686450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cap="all" spc="100" dirty="0">
                <a:solidFill>
                  <a:prstClr val="black">
                    <a:lumMod val="95000"/>
                    <a:lumOff val="5000"/>
                  </a:prstClr>
                </a:solidFill>
                <a:latin typeface="Century Gothic" panose="020B0502020202020204" pitchFamily="34" charset="0"/>
              </a:rPr>
              <a:t>Fine Motor skills</a:t>
            </a:r>
            <a:endParaRPr lang="en-GB" dirty="0"/>
          </a:p>
        </p:txBody>
      </p:sp>
      <p:sp>
        <p:nvSpPr>
          <p:cNvPr id="3" name="Rectangle 2"/>
          <p:cNvSpPr/>
          <p:nvPr/>
        </p:nvSpPr>
        <p:spPr>
          <a:xfrm>
            <a:off x="609600" y="2016637"/>
            <a:ext cx="10232571" cy="4755148"/>
          </a:xfrm>
          <a:prstGeom prst="rect">
            <a:avLst/>
          </a:prstGeom>
        </p:spPr>
        <p:txBody>
          <a:bodyPr wrap="square">
            <a:spAutoFit/>
          </a:bodyPr>
          <a:lstStyle/>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a:solidFill>
                  <a:prstClr val="black"/>
                </a:solidFill>
                <a:latin typeface="Century Gothic" panose="020B0502020202020204" pitchFamily="34" charset="0"/>
              </a:rPr>
              <a:t>Fine motor control is required to hold and manipulate a writing </a:t>
            </a:r>
            <a:r>
              <a:rPr lang="en-GB" sz="2200" dirty="0" smtClean="0">
                <a:solidFill>
                  <a:prstClr val="black"/>
                </a:solidFill>
                <a:latin typeface="Century Gothic" panose="020B0502020202020204" pitchFamily="34" charset="0"/>
              </a:rPr>
              <a:t>tool.</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smtClean="0">
                <a:solidFill>
                  <a:prstClr val="black"/>
                </a:solidFill>
                <a:latin typeface="Century Gothic" panose="020B0502020202020204" pitchFamily="34" charset="0"/>
              </a:rPr>
              <a:t>Doing </a:t>
            </a:r>
            <a:r>
              <a:rPr lang="en-GB" sz="2200" dirty="0">
                <a:solidFill>
                  <a:prstClr val="black"/>
                </a:solidFill>
                <a:latin typeface="Century Gothic" panose="020B0502020202020204" pitchFamily="34" charset="0"/>
              </a:rPr>
              <a:t>up and undoing buttons and </a:t>
            </a:r>
            <a:r>
              <a:rPr lang="en-GB" sz="2200" dirty="0" smtClean="0">
                <a:solidFill>
                  <a:prstClr val="black"/>
                </a:solidFill>
                <a:latin typeface="Century Gothic" panose="020B0502020202020204" pitchFamily="34" charset="0"/>
              </a:rPr>
              <a:t>zips</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smtClean="0">
                <a:solidFill>
                  <a:prstClr val="black"/>
                </a:solidFill>
                <a:latin typeface="Century Gothic" panose="020B0502020202020204" pitchFamily="34" charset="0"/>
              </a:rPr>
              <a:t>Threading beads</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smtClean="0">
                <a:solidFill>
                  <a:prstClr val="black"/>
                </a:solidFill>
                <a:latin typeface="Century Gothic" panose="020B0502020202020204" pitchFamily="34" charset="0"/>
              </a:rPr>
              <a:t>Using </a:t>
            </a:r>
            <a:r>
              <a:rPr lang="en-GB" sz="2200" dirty="0">
                <a:solidFill>
                  <a:prstClr val="black"/>
                </a:solidFill>
                <a:latin typeface="Century Gothic" panose="020B0502020202020204" pitchFamily="34" charset="0"/>
              </a:rPr>
              <a:t>tweezers and </a:t>
            </a:r>
            <a:r>
              <a:rPr lang="en-GB" sz="2200" dirty="0" smtClean="0">
                <a:solidFill>
                  <a:prstClr val="black"/>
                </a:solidFill>
                <a:latin typeface="Century Gothic" panose="020B0502020202020204" pitchFamily="34" charset="0"/>
              </a:rPr>
              <a:t>chopsticks</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smtClean="0">
                <a:solidFill>
                  <a:prstClr val="black"/>
                </a:solidFill>
                <a:latin typeface="Century Gothic" panose="020B0502020202020204" pitchFamily="34" charset="0"/>
              </a:rPr>
              <a:t>Building towers</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smtClean="0">
                <a:solidFill>
                  <a:prstClr val="black"/>
                </a:solidFill>
                <a:latin typeface="Century Gothic" panose="020B0502020202020204" pitchFamily="34" charset="0"/>
              </a:rPr>
              <a:t>Turning </a:t>
            </a:r>
            <a:r>
              <a:rPr lang="en-GB" sz="2200" dirty="0">
                <a:solidFill>
                  <a:prstClr val="black"/>
                </a:solidFill>
                <a:latin typeface="Century Gothic" panose="020B0502020202020204" pitchFamily="34" charset="0"/>
              </a:rPr>
              <a:t>keys in </a:t>
            </a:r>
            <a:r>
              <a:rPr lang="en-GB" sz="2200" dirty="0" smtClean="0">
                <a:solidFill>
                  <a:prstClr val="black"/>
                </a:solidFill>
                <a:latin typeface="Century Gothic" panose="020B0502020202020204" pitchFamily="34" charset="0"/>
              </a:rPr>
              <a:t>locks</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smtClean="0">
                <a:solidFill>
                  <a:prstClr val="black"/>
                </a:solidFill>
                <a:latin typeface="Century Gothic" panose="020B0502020202020204" pitchFamily="34" charset="0"/>
              </a:rPr>
              <a:t>Playing </a:t>
            </a:r>
            <a:r>
              <a:rPr lang="en-GB" sz="2200" dirty="0">
                <a:solidFill>
                  <a:prstClr val="black"/>
                </a:solidFill>
                <a:latin typeface="Century Gothic" panose="020B0502020202020204" pitchFamily="34" charset="0"/>
              </a:rPr>
              <a:t>with peg </a:t>
            </a:r>
            <a:r>
              <a:rPr lang="en-GB" sz="2200" dirty="0" smtClean="0">
                <a:solidFill>
                  <a:prstClr val="black"/>
                </a:solidFill>
                <a:latin typeface="Century Gothic" panose="020B0502020202020204" pitchFamily="34" charset="0"/>
              </a:rPr>
              <a:t>boards</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smtClean="0">
                <a:solidFill>
                  <a:prstClr val="black"/>
                </a:solidFill>
                <a:latin typeface="Century Gothic" panose="020B0502020202020204" pitchFamily="34" charset="0"/>
              </a:rPr>
              <a:t>Colouring </a:t>
            </a:r>
            <a:r>
              <a:rPr lang="en-GB" sz="2200" dirty="0">
                <a:solidFill>
                  <a:prstClr val="black"/>
                </a:solidFill>
                <a:latin typeface="Century Gothic" panose="020B0502020202020204" pitchFamily="34" charset="0"/>
              </a:rPr>
              <a:t>in between the lines on a </a:t>
            </a:r>
            <a:r>
              <a:rPr lang="en-GB" sz="2200" dirty="0" smtClean="0">
                <a:solidFill>
                  <a:prstClr val="black"/>
                </a:solidFill>
                <a:latin typeface="Century Gothic" panose="020B0502020202020204" pitchFamily="34" charset="0"/>
              </a:rPr>
              <a:t>picture</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smtClean="0">
                <a:solidFill>
                  <a:prstClr val="black"/>
                </a:solidFill>
                <a:latin typeface="Century Gothic" panose="020B0502020202020204" pitchFamily="34" charset="0"/>
              </a:rPr>
              <a:t>Icing biscuits</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smtClean="0">
                <a:solidFill>
                  <a:prstClr val="black"/>
                </a:solidFill>
                <a:latin typeface="Century Gothic" panose="020B0502020202020204" pitchFamily="34" charset="0"/>
              </a:rPr>
              <a:t>Cutting </a:t>
            </a:r>
            <a:r>
              <a:rPr lang="en-GB" sz="2200" dirty="0">
                <a:solidFill>
                  <a:prstClr val="black"/>
                </a:solidFill>
                <a:latin typeface="Century Gothic" panose="020B0502020202020204" pitchFamily="34" charset="0"/>
              </a:rPr>
              <a:t>or tearing paper around an outline.</a:t>
            </a:r>
          </a:p>
        </p:txBody>
      </p:sp>
      <p:pic>
        <p:nvPicPr>
          <p:cNvPr id="4"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34366" y="2839064"/>
            <a:ext cx="2619375"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97886" y="3174905"/>
            <a:ext cx="2466975"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9362" y="4582139"/>
            <a:ext cx="2466975"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007629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5726" y="860842"/>
            <a:ext cx="11074400" cy="1143000"/>
          </a:xfrm>
        </p:spPr>
        <p:txBody>
          <a:bodyPr>
            <a:normAutofit fontScale="90000"/>
          </a:bodyPr>
          <a:lstStyle/>
          <a:p>
            <a:r>
              <a:rPr lang="en-GB" sz="4000" cap="all" spc="100" dirty="0">
                <a:solidFill>
                  <a:prstClr val="black">
                    <a:lumMod val="95000"/>
                    <a:lumOff val="5000"/>
                  </a:prstClr>
                </a:solidFill>
                <a:latin typeface="Century Gothic" panose="020B0502020202020204" pitchFamily="34" charset="0"/>
              </a:rPr>
              <a:t>Developing a functional tripod pencil grip</a:t>
            </a:r>
            <a:endParaRPr lang="en-GB" dirty="0"/>
          </a:p>
        </p:txBody>
      </p:sp>
      <p:sp>
        <p:nvSpPr>
          <p:cNvPr id="3" name="Rectangle 2"/>
          <p:cNvSpPr/>
          <p:nvPr/>
        </p:nvSpPr>
        <p:spPr>
          <a:xfrm>
            <a:off x="444137" y="2316388"/>
            <a:ext cx="11077303" cy="1311128"/>
          </a:xfrm>
          <a:prstGeom prst="rect">
            <a:avLst/>
          </a:prstGeom>
        </p:spPr>
        <p:txBody>
          <a:bodyPr wrap="square">
            <a:spAutoFit/>
          </a:bodyPr>
          <a:lstStyle/>
          <a:p>
            <a:pPr marL="91440" lvl="0" indent="-91440" defTabSz="914400">
              <a:lnSpc>
                <a:spcPct val="90000"/>
              </a:lnSpc>
              <a:spcBef>
                <a:spcPts val="1200"/>
              </a:spcBef>
              <a:spcAft>
                <a:spcPts val="200"/>
              </a:spcAft>
              <a:buClr>
                <a:srgbClr val="1CADE4"/>
              </a:buClr>
              <a:buSzPct val="100000"/>
              <a:buFont typeface="Tw Cen MT" panose="020B0602020104020603" pitchFamily="34" charset="0"/>
              <a:buChar char=" "/>
            </a:pPr>
            <a:r>
              <a:rPr lang="en-GB" sz="2200" dirty="0">
                <a:solidFill>
                  <a:prstClr val="black"/>
                </a:solidFill>
                <a:latin typeface="Century Gothic" panose="020B0502020202020204" pitchFamily="34" charset="0"/>
              </a:rPr>
              <a:t>The development of a functional pencil grip depends on the stage of hand dominance and hand grasp development. Even when a child has good fine motor skills and well-developed grasp patterns, holding a pencil is a new and complex task. </a:t>
            </a:r>
          </a:p>
        </p:txBody>
      </p:sp>
      <p:pic>
        <p:nvPicPr>
          <p:cNvPr id="4" name="Picture 3"/>
          <p:cNvPicPr>
            <a:picLocks noChangeAspect="1"/>
          </p:cNvPicPr>
          <p:nvPr/>
        </p:nvPicPr>
        <p:blipFill>
          <a:blip r:embed="rId2"/>
          <a:stretch>
            <a:fillRect/>
          </a:stretch>
        </p:blipFill>
        <p:spPr>
          <a:xfrm>
            <a:off x="2479403" y="3627516"/>
            <a:ext cx="7387045" cy="3280432"/>
          </a:xfrm>
          <a:prstGeom prst="rect">
            <a:avLst/>
          </a:prstGeom>
        </p:spPr>
      </p:pic>
    </p:spTree>
    <p:extLst>
      <p:ext uri="{BB962C8B-B14F-4D97-AF65-F5344CB8AC3E}">
        <p14:creationId xmlns:p14="http://schemas.microsoft.com/office/powerpoint/2010/main" val="41875233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cap="all" spc="100" dirty="0" smtClean="0">
                <a:solidFill>
                  <a:prstClr val="black">
                    <a:lumMod val="95000"/>
                    <a:lumOff val="5000"/>
                  </a:prstClr>
                </a:solidFill>
                <a:latin typeface="Century Gothic" panose="020B0502020202020204" pitchFamily="34" charset="0"/>
              </a:rPr>
              <a:t> Pre-writing </a:t>
            </a:r>
            <a:r>
              <a:rPr lang="en-GB" sz="4000" cap="all" spc="100" dirty="0">
                <a:solidFill>
                  <a:prstClr val="black">
                    <a:lumMod val="95000"/>
                    <a:lumOff val="5000"/>
                  </a:prstClr>
                </a:solidFill>
                <a:latin typeface="Century Gothic" panose="020B0502020202020204" pitchFamily="34" charset="0"/>
              </a:rPr>
              <a:t>skills</a:t>
            </a:r>
            <a:endParaRPr lang="en-GB" dirty="0"/>
          </a:p>
        </p:txBody>
      </p:sp>
      <p:sp>
        <p:nvSpPr>
          <p:cNvPr id="3" name="Rectangle 2"/>
          <p:cNvSpPr/>
          <p:nvPr/>
        </p:nvSpPr>
        <p:spPr>
          <a:xfrm>
            <a:off x="609600" y="2168434"/>
            <a:ext cx="10180320" cy="1006429"/>
          </a:xfrm>
          <a:prstGeom prst="rect">
            <a:avLst/>
          </a:prstGeom>
        </p:spPr>
        <p:txBody>
          <a:bodyPr wrap="square">
            <a:spAutoFit/>
          </a:bodyPr>
          <a:lstStyle/>
          <a:p>
            <a:pPr marL="91440" lvl="0" indent="-91440" defTabSz="914400">
              <a:lnSpc>
                <a:spcPct val="90000"/>
              </a:lnSpc>
              <a:spcBef>
                <a:spcPts val="1200"/>
              </a:spcBef>
              <a:spcAft>
                <a:spcPts val="200"/>
              </a:spcAft>
              <a:buClr>
                <a:srgbClr val="1CADE4"/>
              </a:buClr>
              <a:buSzPct val="100000"/>
              <a:buFont typeface="Tw Cen MT" panose="020B0602020104020603" pitchFamily="34" charset="0"/>
              <a:buChar char=" "/>
            </a:pPr>
            <a:r>
              <a:rPr lang="en-GB" sz="2200" dirty="0">
                <a:solidFill>
                  <a:prstClr val="black"/>
                </a:solidFill>
                <a:latin typeface="Century Gothic" panose="020B0502020202020204" pitchFamily="34" charset="0"/>
              </a:rPr>
              <a:t>Children should be able to draw the following shapes which are components of letters of the alphabet before they are ready to start letter formation:</a:t>
            </a:r>
          </a:p>
        </p:txBody>
      </p:sp>
      <p:pic>
        <p:nvPicPr>
          <p:cNvPr id="4" name="Picture 3"/>
          <p:cNvPicPr>
            <a:picLocks noChangeAspect="1"/>
          </p:cNvPicPr>
          <p:nvPr/>
        </p:nvPicPr>
        <p:blipFill>
          <a:blip r:embed="rId2"/>
          <a:stretch>
            <a:fillRect/>
          </a:stretch>
        </p:blipFill>
        <p:spPr>
          <a:xfrm>
            <a:off x="2895962" y="3702004"/>
            <a:ext cx="5790476" cy="1009524"/>
          </a:xfrm>
          <a:prstGeom prst="rect">
            <a:avLst/>
          </a:prstGeom>
        </p:spPr>
      </p:pic>
    </p:spTree>
    <p:extLst>
      <p:ext uri="{BB962C8B-B14F-4D97-AF65-F5344CB8AC3E}">
        <p14:creationId xmlns:p14="http://schemas.microsoft.com/office/powerpoint/2010/main" val="11062637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cap="all" spc="100" dirty="0">
                <a:solidFill>
                  <a:prstClr val="black">
                    <a:lumMod val="95000"/>
                    <a:lumOff val="5000"/>
                  </a:prstClr>
                </a:solidFill>
                <a:latin typeface="Century Gothic" panose="020B0502020202020204" pitchFamily="34" charset="0"/>
              </a:rPr>
              <a:t>How we build an author</a:t>
            </a:r>
            <a:endParaRPr lang="en-GB" dirty="0"/>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8847365" y="921934"/>
            <a:ext cx="1568385" cy="1789735"/>
          </a:xfrm>
          <a:prstGeom prst="rect">
            <a:avLst/>
          </a:prstGeom>
          <a:noFill/>
          <a:ln>
            <a:noFill/>
          </a:ln>
          <a:effectLst/>
        </p:spPr>
      </p:pic>
      <p:sp>
        <p:nvSpPr>
          <p:cNvPr id="4" name="Rectangle 3"/>
          <p:cNvSpPr/>
          <p:nvPr/>
        </p:nvSpPr>
        <p:spPr>
          <a:xfrm>
            <a:off x="609600" y="2267181"/>
            <a:ext cx="6096000" cy="3786678"/>
          </a:xfrm>
          <a:prstGeom prst="rect">
            <a:avLst/>
          </a:prstGeom>
        </p:spPr>
        <p:txBody>
          <a:bodyPr>
            <a:spAutoFit/>
          </a:bodyPr>
          <a:lstStyle/>
          <a:p>
            <a:pPr marL="91440" lvl="0" indent="-91440" defTabSz="914400">
              <a:lnSpc>
                <a:spcPct val="90000"/>
              </a:lnSpc>
              <a:spcBef>
                <a:spcPts val="1200"/>
              </a:spcBef>
              <a:spcAft>
                <a:spcPts val="200"/>
              </a:spcAft>
              <a:buClr>
                <a:srgbClr val="1CADE4"/>
              </a:buClr>
              <a:buSzPct val="100000"/>
              <a:buFont typeface="Tw Cen MT" panose="020B0602020104020603" pitchFamily="34" charset="0"/>
              <a:buChar char=" "/>
            </a:pPr>
            <a:r>
              <a:rPr lang="en-GB" sz="2200" dirty="0">
                <a:solidFill>
                  <a:prstClr val="black"/>
                </a:solidFill>
                <a:latin typeface="Century Gothic" panose="020B0502020202020204" pitchFamily="34" charset="0"/>
              </a:rPr>
              <a:t>PROCESS</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smtClean="0">
                <a:solidFill>
                  <a:prstClr val="black"/>
                </a:solidFill>
                <a:latin typeface="Century Gothic" panose="020B0502020202020204" pitchFamily="34" charset="0"/>
              </a:rPr>
              <a:t>Sound knowledge</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smtClean="0">
                <a:solidFill>
                  <a:prstClr val="black"/>
                </a:solidFill>
                <a:latin typeface="Century Gothic" panose="020B0502020202020204" pitchFamily="34" charset="0"/>
              </a:rPr>
              <a:t>Mark </a:t>
            </a:r>
            <a:r>
              <a:rPr lang="en-GB" sz="2200" dirty="0">
                <a:solidFill>
                  <a:prstClr val="black"/>
                </a:solidFill>
                <a:latin typeface="Century Gothic" panose="020B0502020202020204" pitchFamily="34" charset="0"/>
              </a:rPr>
              <a:t>making/ letter </a:t>
            </a:r>
            <a:r>
              <a:rPr lang="en-GB" sz="2200" dirty="0" smtClean="0">
                <a:solidFill>
                  <a:prstClr val="black"/>
                </a:solidFill>
                <a:latin typeface="Century Gothic" panose="020B0502020202020204" pitchFamily="34" charset="0"/>
              </a:rPr>
              <a:t>formation</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smtClean="0">
                <a:solidFill>
                  <a:prstClr val="black"/>
                </a:solidFill>
                <a:latin typeface="Century Gothic" panose="020B0502020202020204" pitchFamily="34" charset="0"/>
              </a:rPr>
              <a:t>Segmenting/robot </a:t>
            </a:r>
            <a:r>
              <a:rPr lang="en-GB" sz="2200" dirty="0">
                <a:solidFill>
                  <a:prstClr val="black"/>
                </a:solidFill>
                <a:latin typeface="Century Gothic" panose="020B0502020202020204" pitchFamily="34" charset="0"/>
              </a:rPr>
              <a:t>arms/chop it </a:t>
            </a:r>
            <a:r>
              <a:rPr lang="en-GB" sz="2200" dirty="0" smtClean="0">
                <a:solidFill>
                  <a:prstClr val="black"/>
                </a:solidFill>
                <a:latin typeface="Century Gothic" panose="020B0502020202020204" pitchFamily="34" charset="0"/>
              </a:rPr>
              <a:t>up</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smtClean="0">
                <a:solidFill>
                  <a:prstClr val="black"/>
                </a:solidFill>
                <a:latin typeface="Century Gothic" panose="020B0502020202020204" pitchFamily="34" charset="0"/>
              </a:rPr>
              <a:t>Blending/Reading</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smtClean="0">
                <a:solidFill>
                  <a:prstClr val="black"/>
                </a:solidFill>
                <a:latin typeface="Century Gothic" panose="020B0502020202020204" pitchFamily="34" charset="0"/>
              </a:rPr>
              <a:t>CVC </a:t>
            </a:r>
            <a:r>
              <a:rPr lang="en-GB" sz="2200" dirty="0">
                <a:solidFill>
                  <a:prstClr val="black"/>
                </a:solidFill>
                <a:latin typeface="Century Gothic" panose="020B0502020202020204" pitchFamily="34" charset="0"/>
              </a:rPr>
              <a:t>words – (mat, tin, </a:t>
            </a:r>
            <a:r>
              <a:rPr lang="en-GB" sz="2200" dirty="0" smtClean="0">
                <a:solidFill>
                  <a:prstClr val="black"/>
                </a:solidFill>
                <a:latin typeface="Century Gothic" panose="020B0502020202020204" pitchFamily="34" charset="0"/>
              </a:rPr>
              <a:t>pat)</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smtClean="0">
                <a:solidFill>
                  <a:prstClr val="black"/>
                </a:solidFill>
                <a:latin typeface="Century Gothic" panose="020B0502020202020204" pitchFamily="34" charset="0"/>
              </a:rPr>
              <a:t>Captions  </a:t>
            </a:r>
            <a:r>
              <a:rPr lang="en-GB" sz="2200" dirty="0">
                <a:solidFill>
                  <a:prstClr val="black"/>
                </a:solidFill>
                <a:latin typeface="Century Gothic" panose="020B0502020202020204" pitchFamily="34" charset="0"/>
              </a:rPr>
              <a:t>(it is a </a:t>
            </a:r>
            <a:r>
              <a:rPr lang="en-GB" sz="2200" dirty="0" smtClean="0">
                <a:solidFill>
                  <a:prstClr val="black"/>
                </a:solidFill>
                <a:latin typeface="Century Gothic" panose="020B0502020202020204" pitchFamily="34" charset="0"/>
              </a:rPr>
              <a:t>cat)</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200" dirty="0" smtClean="0">
                <a:solidFill>
                  <a:prstClr val="black"/>
                </a:solidFill>
                <a:latin typeface="Century Gothic" panose="020B0502020202020204" pitchFamily="34" charset="0"/>
              </a:rPr>
              <a:t>Capital </a:t>
            </a:r>
            <a:r>
              <a:rPr lang="en-GB" sz="2200" dirty="0">
                <a:solidFill>
                  <a:prstClr val="black"/>
                </a:solidFill>
                <a:latin typeface="Century Gothic" panose="020B0502020202020204" pitchFamily="34" charset="0"/>
              </a:rPr>
              <a:t>letters, full stops, finger spaces</a:t>
            </a:r>
          </a:p>
        </p:txBody>
      </p:sp>
      <p:sp>
        <p:nvSpPr>
          <p:cNvPr id="5" name="Rectangle 4"/>
          <p:cNvSpPr/>
          <p:nvPr/>
        </p:nvSpPr>
        <p:spPr>
          <a:xfrm>
            <a:off x="6583557" y="2064934"/>
            <a:ext cx="6096000" cy="4493538"/>
          </a:xfrm>
          <a:prstGeom prst="rect">
            <a:avLst/>
          </a:prstGeom>
        </p:spPr>
        <p:txBody>
          <a:bodyPr>
            <a:spAutoFit/>
          </a:bodyPr>
          <a:lstStyle/>
          <a:p>
            <a:pPr lvl="0"/>
            <a:r>
              <a:rPr lang="en-GB" sz="2200" dirty="0" smtClean="0">
                <a:solidFill>
                  <a:prstClr val="black"/>
                </a:solidFill>
                <a:latin typeface="Century Gothic" panose="020B0502020202020204" pitchFamily="34" charset="0"/>
              </a:rPr>
              <a:t>CREATIVITY</a:t>
            </a:r>
          </a:p>
          <a:p>
            <a:pPr lvl="0"/>
            <a:endParaRPr lang="en-GB" sz="2200" dirty="0">
              <a:solidFill>
                <a:prstClr val="black"/>
              </a:solidFill>
              <a:latin typeface="Century Gothic" panose="020B0502020202020204" pitchFamily="34" charset="0"/>
            </a:endParaRPr>
          </a:p>
          <a:p>
            <a:pPr marL="342900" lvl="0" indent="-342900">
              <a:buFont typeface="Wingdings" panose="05000000000000000000" pitchFamily="2" charset="2"/>
              <a:buChar char="v"/>
            </a:pPr>
            <a:r>
              <a:rPr lang="en-GB" sz="2200" dirty="0" smtClean="0">
                <a:solidFill>
                  <a:prstClr val="black"/>
                </a:solidFill>
                <a:latin typeface="Century Gothic" panose="020B0502020202020204" pitchFamily="34" charset="0"/>
              </a:rPr>
              <a:t>Talk </a:t>
            </a:r>
            <a:r>
              <a:rPr lang="en-GB" sz="2200" dirty="0">
                <a:solidFill>
                  <a:prstClr val="black"/>
                </a:solidFill>
                <a:latin typeface="Century Gothic" panose="020B0502020202020204" pitchFamily="34" charset="0"/>
              </a:rPr>
              <a:t>for </a:t>
            </a:r>
            <a:r>
              <a:rPr lang="en-GB" sz="2200" dirty="0" smtClean="0">
                <a:solidFill>
                  <a:prstClr val="black"/>
                </a:solidFill>
                <a:latin typeface="Century Gothic" panose="020B0502020202020204" pitchFamily="34" charset="0"/>
              </a:rPr>
              <a:t>Writing</a:t>
            </a:r>
          </a:p>
          <a:p>
            <a:pPr lvl="0"/>
            <a:endParaRPr lang="en-GB" sz="2200" dirty="0" smtClean="0">
              <a:solidFill>
                <a:prstClr val="black"/>
              </a:solidFill>
              <a:latin typeface="Century Gothic" panose="020B0502020202020204" pitchFamily="34" charset="0"/>
            </a:endParaRPr>
          </a:p>
          <a:p>
            <a:pPr marL="342900" lvl="0" indent="-342900">
              <a:buFont typeface="Wingdings" panose="05000000000000000000" pitchFamily="2" charset="2"/>
              <a:buChar char="v"/>
            </a:pPr>
            <a:r>
              <a:rPr lang="en-GB" sz="2200" dirty="0" smtClean="0">
                <a:solidFill>
                  <a:prstClr val="black"/>
                </a:solidFill>
                <a:latin typeface="Century Gothic" panose="020B0502020202020204" pitchFamily="34" charset="0"/>
              </a:rPr>
              <a:t>Oracy </a:t>
            </a:r>
          </a:p>
          <a:p>
            <a:pPr lvl="0"/>
            <a:endParaRPr lang="en-GB" sz="2200" dirty="0" smtClean="0">
              <a:solidFill>
                <a:prstClr val="black"/>
              </a:solidFill>
              <a:latin typeface="Century Gothic" panose="020B0502020202020204" pitchFamily="34" charset="0"/>
            </a:endParaRPr>
          </a:p>
          <a:p>
            <a:pPr marL="342900" lvl="0" indent="-342900">
              <a:buFont typeface="Wingdings" panose="05000000000000000000" pitchFamily="2" charset="2"/>
              <a:buChar char="v"/>
            </a:pPr>
            <a:r>
              <a:rPr lang="en-GB" sz="2200" dirty="0" smtClean="0">
                <a:solidFill>
                  <a:prstClr val="black"/>
                </a:solidFill>
                <a:latin typeface="Century Gothic" panose="020B0502020202020204" pitchFamily="34" charset="0"/>
              </a:rPr>
              <a:t>Love </a:t>
            </a:r>
            <a:r>
              <a:rPr lang="en-GB" sz="2200" dirty="0">
                <a:solidFill>
                  <a:prstClr val="black"/>
                </a:solidFill>
                <a:latin typeface="Century Gothic" panose="020B0502020202020204" pitchFamily="34" charset="0"/>
              </a:rPr>
              <a:t>of literature – range of </a:t>
            </a:r>
            <a:r>
              <a:rPr lang="en-GB" sz="2200" dirty="0" smtClean="0">
                <a:solidFill>
                  <a:prstClr val="black"/>
                </a:solidFill>
                <a:latin typeface="Century Gothic" panose="020B0502020202020204" pitchFamily="34" charset="0"/>
              </a:rPr>
              <a:t>genres</a:t>
            </a:r>
          </a:p>
          <a:p>
            <a:pPr lvl="0"/>
            <a:endParaRPr lang="en-GB" sz="2200" dirty="0" smtClean="0">
              <a:solidFill>
                <a:prstClr val="black"/>
              </a:solidFill>
              <a:latin typeface="Century Gothic" panose="020B0502020202020204" pitchFamily="34" charset="0"/>
            </a:endParaRPr>
          </a:p>
          <a:p>
            <a:pPr marL="342900" lvl="0" indent="-342900">
              <a:buFont typeface="Wingdings" panose="05000000000000000000" pitchFamily="2" charset="2"/>
              <a:buChar char="v"/>
            </a:pPr>
            <a:r>
              <a:rPr lang="en-GB" sz="2200" dirty="0" smtClean="0">
                <a:solidFill>
                  <a:prstClr val="black"/>
                </a:solidFill>
                <a:latin typeface="Century Gothic" panose="020B0502020202020204" pitchFamily="34" charset="0"/>
              </a:rPr>
              <a:t>Purposeful </a:t>
            </a:r>
            <a:r>
              <a:rPr lang="en-GB" sz="2200" dirty="0">
                <a:solidFill>
                  <a:prstClr val="black"/>
                </a:solidFill>
                <a:latin typeface="Century Gothic" panose="020B0502020202020204" pitchFamily="34" charset="0"/>
              </a:rPr>
              <a:t>role </a:t>
            </a:r>
            <a:r>
              <a:rPr lang="en-GB" sz="2200" dirty="0" smtClean="0">
                <a:solidFill>
                  <a:prstClr val="black"/>
                </a:solidFill>
                <a:latin typeface="Century Gothic" panose="020B0502020202020204" pitchFamily="34" charset="0"/>
              </a:rPr>
              <a:t>play</a:t>
            </a:r>
          </a:p>
          <a:p>
            <a:pPr lvl="0"/>
            <a:endParaRPr lang="en-GB" sz="2200" dirty="0" smtClean="0">
              <a:solidFill>
                <a:prstClr val="black"/>
              </a:solidFill>
              <a:latin typeface="Century Gothic" panose="020B0502020202020204" pitchFamily="34" charset="0"/>
            </a:endParaRPr>
          </a:p>
          <a:p>
            <a:pPr marL="342900" lvl="0" indent="-342900">
              <a:buFont typeface="Wingdings" panose="05000000000000000000" pitchFamily="2" charset="2"/>
              <a:buChar char="v"/>
            </a:pPr>
            <a:r>
              <a:rPr lang="en-GB" sz="2200" dirty="0" smtClean="0">
                <a:solidFill>
                  <a:prstClr val="black"/>
                </a:solidFill>
                <a:latin typeface="Century Gothic" panose="020B0502020202020204" pitchFamily="34" charset="0"/>
              </a:rPr>
              <a:t>Wide Vocabulary</a:t>
            </a:r>
          </a:p>
          <a:p>
            <a:pPr lvl="0"/>
            <a:endParaRPr lang="en-GB" sz="2200" dirty="0" smtClean="0">
              <a:solidFill>
                <a:prstClr val="black"/>
              </a:solidFill>
              <a:latin typeface="Century Gothic" panose="020B0502020202020204" pitchFamily="34" charset="0"/>
            </a:endParaRPr>
          </a:p>
          <a:p>
            <a:pPr marL="342900" lvl="0" indent="-342900">
              <a:buFont typeface="Wingdings" panose="05000000000000000000" pitchFamily="2" charset="2"/>
              <a:buChar char="v"/>
            </a:pPr>
            <a:r>
              <a:rPr lang="en-GB" sz="2200" dirty="0" smtClean="0">
                <a:solidFill>
                  <a:prstClr val="black"/>
                </a:solidFill>
                <a:latin typeface="Century Gothic" panose="020B0502020202020204" pitchFamily="34" charset="0"/>
              </a:rPr>
              <a:t>Engaging </a:t>
            </a:r>
            <a:r>
              <a:rPr lang="en-GB" sz="2200" dirty="0">
                <a:solidFill>
                  <a:prstClr val="black"/>
                </a:solidFill>
                <a:latin typeface="Century Gothic" panose="020B0502020202020204" pitchFamily="34" charset="0"/>
              </a:rPr>
              <a:t>experiences</a:t>
            </a:r>
          </a:p>
        </p:txBody>
      </p:sp>
      <p:sp>
        <p:nvSpPr>
          <p:cNvPr id="6" name="Rectangle 5"/>
          <p:cNvSpPr/>
          <p:nvPr/>
        </p:nvSpPr>
        <p:spPr>
          <a:xfrm>
            <a:off x="8847364" y="921934"/>
            <a:ext cx="538373" cy="2867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82697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4914" y="338328"/>
            <a:ext cx="11074400" cy="1143000"/>
          </a:xfrm>
        </p:spPr>
        <p:txBody>
          <a:bodyPr/>
          <a:lstStyle/>
          <a:p>
            <a:r>
              <a:rPr lang="en-GB" sz="4000" cap="all" spc="100" dirty="0">
                <a:solidFill>
                  <a:prstClr val="black">
                    <a:lumMod val="95000"/>
                    <a:lumOff val="5000"/>
                  </a:prstClr>
                </a:solidFill>
                <a:latin typeface="Century Gothic" panose="020B0502020202020204" pitchFamily="34" charset="0"/>
              </a:rPr>
              <a:t>A writing classroom</a:t>
            </a:r>
            <a:endParaRPr lang="en-GB" dirty="0"/>
          </a:p>
        </p:txBody>
      </p:sp>
      <p:sp>
        <p:nvSpPr>
          <p:cNvPr id="3" name="Rectangle 2"/>
          <p:cNvSpPr/>
          <p:nvPr/>
        </p:nvSpPr>
        <p:spPr>
          <a:xfrm>
            <a:off x="370114" y="1847088"/>
            <a:ext cx="9348651" cy="3981603"/>
          </a:xfrm>
          <a:prstGeom prst="rect">
            <a:avLst/>
          </a:prstGeom>
        </p:spPr>
        <p:txBody>
          <a:bodyPr wrap="square">
            <a:spAutoFit/>
          </a:bodyPr>
          <a:lstStyle/>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a:solidFill>
                  <a:prstClr val="black"/>
                </a:solidFill>
                <a:latin typeface="Century Gothic" panose="020B0502020202020204" pitchFamily="34" charset="0"/>
              </a:rPr>
              <a:t>For storytelling: Costumes, Hats, Toys, Puppets, Masks </a:t>
            </a:r>
            <a:endParaRPr lang="en-GB" sz="2400" dirty="0" smtClean="0">
              <a:solidFill>
                <a:prstClr val="black"/>
              </a:solidFill>
              <a:latin typeface="Century Gothic" panose="020B0502020202020204" pitchFamily="34" charset="0"/>
            </a:endParaRP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Writing </a:t>
            </a:r>
            <a:r>
              <a:rPr lang="en-GB" sz="2400" dirty="0">
                <a:solidFill>
                  <a:prstClr val="black"/>
                </a:solidFill>
                <a:latin typeface="Century Gothic" panose="020B0502020202020204" pitchFamily="34" charset="0"/>
              </a:rPr>
              <a:t>Area: Envelopes and post box, Small booklets, Materials for practising handwriting, paper, pencils, mini whiteboards, story maps</a:t>
            </a:r>
            <a:r>
              <a:rPr lang="en-GB" sz="2400" dirty="0" smtClean="0">
                <a:solidFill>
                  <a:prstClr val="black"/>
                </a:solidFill>
                <a:latin typeface="Century Gothic" panose="020B0502020202020204" pitchFamily="34" charset="0"/>
              </a:rPr>
              <a:t>, Message Centre </a:t>
            </a:r>
            <a:endParaRPr lang="en-GB" sz="2400" dirty="0" smtClean="0">
              <a:solidFill>
                <a:prstClr val="black"/>
              </a:solidFill>
              <a:latin typeface="Century Gothic" panose="020B0502020202020204" pitchFamily="34" charset="0"/>
            </a:endParaRP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Post </a:t>
            </a:r>
            <a:r>
              <a:rPr lang="en-GB" sz="2400" dirty="0">
                <a:solidFill>
                  <a:prstClr val="black"/>
                </a:solidFill>
                <a:latin typeface="Century Gothic" panose="020B0502020202020204" pitchFamily="34" charset="0"/>
              </a:rPr>
              <a:t>box </a:t>
            </a:r>
            <a:endParaRPr lang="en-GB" sz="2400" dirty="0" smtClean="0">
              <a:solidFill>
                <a:prstClr val="black"/>
              </a:solidFill>
              <a:latin typeface="Century Gothic" panose="020B0502020202020204" pitchFamily="34" charset="0"/>
            </a:endParaRP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Tools </a:t>
            </a:r>
            <a:r>
              <a:rPr lang="en-GB" sz="2400" dirty="0">
                <a:solidFill>
                  <a:prstClr val="black"/>
                </a:solidFill>
                <a:latin typeface="Century Gothic" panose="020B0502020202020204" pitchFamily="34" charset="0"/>
              </a:rPr>
              <a:t>- Spelling cards &amp; sound mats, finger spaces, talking </a:t>
            </a:r>
            <a:r>
              <a:rPr lang="en-GB" sz="2400" dirty="0" smtClean="0">
                <a:solidFill>
                  <a:prstClr val="black"/>
                </a:solidFill>
                <a:latin typeface="Century Gothic" panose="020B0502020202020204" pitchFamily="34" charset="0"/>
              </a:rPr>
              <a:t>tins</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Book </a:t>
            </a:r>
            <a:r>
              <a:rPr lang="en-GB" sz="2400" dirty="0">
                <a:solidFill>
                  <a:prstClr val="black"/>
                </a:solidFill>
                <a:latin typeface="Century Gothic" panose="020B0502020202020204" pitchFamily="34" charset="0"/>
              </a:rPr>
              <a:t>corners – class </a:t>
            </a:r>
            <a:r>
              <a:rPr lang="en-GB" sz="2400" dirty="0" smtClean="0">
                <a:solidFill>
                  <a:prstClr val="black"/>
                </a:solidFill>
                <a:latin typeface="Century Gothic" panose="020B0502020202020204" pitchFamily="34" charset="0"/>
              </a:rPr>
              <a:t>stories</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Role </a:t>
            </a:r>
            <a:r>
              <a:rPr lang="en-GB" sz="2400" dirty="0">
                <a:solidFill>
                  <a:prstClr val="black"/>
                </a:solidFill>
                <a:latin typeface="Century Gothic" panose="020B0502020202020204" pitchFamily="34" charset="0"/>
              </a:rPr>
              <a:t>Play area with resources</a:t>
            </a:r>
          </a:p>
        </p:txBody>
      </p:sp>
      <p:pic>
        <p:nvPicPr>
          <p:cNvPr id="4" name="Picture 3"/>
          <p:cNvPicPr/>
          <p:nvPr/>
        </p:nvPicPr>
        <p:blipFill>
          <a:blip r:embed="rId2"/>
          <a:stretch>
            <a:fillRect/>
          </a:stretch>
        </p:blipFill>
        <p:spPr>
          <a:xfrm>
            <a:off x="9386775" y="4336418"/>
            <a:ext cx="2629215" cy="2273388"/>
          </a:xfrm>
          <a:prstGeom prst="rect">
            <a:avLst/>
          </a:prstGeom>
        </p:spPr>
      </p:pic>
    </p:spTree>
    <p:extLst>
      <p:ext uri="{BB962C8B-B14F-4D97-AF65-F5344CB8AC3E}">
        <p14:creationId xmlns:p14="http://schemas.microsoft.com/office/powerpoint/2010/main" val="345384391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cap="all" spc="100" dirty="0">
                <a:solidFill>
                  <a:prstClr val="black">
                    <a:lumMod val="95000"/>
                    <a:lumOff val="5000"/>
                  </a:prstClr>
                </a:solidFill>
                <a:latin typeface="Century Gothic" panose="020B0502020202020204" pitchFamily="34" charset="0"/>
              </a:rPr>
              <a:t>How Can you help?</a:t>
            </a:r>
            <a:endParaRPr lang="en-GB" dirty="0"/>
          </a:p>
        </p:txBody>
      </p:sp>
      <p:sp>
        <p:nvSpPr>
          <p:cNvPr id="3" name="Rectangle 2"/>
          <p:cNvSpPr/>
          <p:nvPr/>
        </p:nvSpPr>
        <p:spPr>
          <a:xfrm>
            <a:off x="609599" y="2325808"/>
            <a:ext cx="9683931" cy="2957733"/>
          </a:xfrm>
          <a:prstGeom prst="rect">
            <a:avLst/>
          </a:prstGeom>
        </p:spPr>
        <p:txBody>
          <a:bodyPr wrap="square">
            <a:spAutoFit/>
          </a:bodyPr>
          <a:lstStyle/>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a:solidFill>
                  <a:prstClr val="black"/>
                </a:solidFill>
                <a:latin typeface="Century Gothic" panose="020B0502020202020204" pitchFamily="34" charset="0"/>
              </a:rPr>
              <a:t>Little and often! Home learning sheets and practise name writing </a:t>
            </a:r>
            <a:endParaRPr lang="en-GB" sz="2400" dirty="0" smtClean="0">
              <a:solidFill>
                <a:prstClr val="black"/>
              </a:solidFill>
              <a:latin typeface="Century Gothic" panose="020B0502020202020204" pitchFamily="34" charset="0"/>
            </a:endParaRP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Fun </a:t>
            </a:r>
            <a:r>
              <a:rPr lang="en-GB" sz="2400" dirty="0">
                <a:solidFill>
                  <a:prstClr val="black"/>
                </a:solidFill>
                <a:latin typeface="Century Gothic" panose="020B0502020202020204" pitchFamily="34" charset="0"/>
              </a:rPr>
              <a:t>and creative ideas - </a:t>
            </a:r>
            <a:r>
              <a:rPr lang="en-GB" sz="2400" dirty="0">
                <a:solidFill>
                  <a:prstClr val="black"/>
                </a:solidFill>
                <a:latin typeface="Century Gothic" panose="020B0502020202020204" pitchFamily="34" charset="0"/>
                <a:hlinkClick r:id="rId2"/>
              </a:rPr>
              <a:t>https://</a:t>
            </a:r>
            <a:r>
              <a:rPr lang="en-GB" sz="2400" dirty="0" smtClean="0">
                <a:solidFill>
                  <a:prstClr val="black"/>
                </a:solidFill>
                <a:latin typeface="Century Gothic" panose="020B0502020202020204" pitchFamily="34" charset="0"/>
                <a:hlinkClick r:id="rId2"/>
              </a:rPr>
              <a:t>fiveminutemum.com/games-and-activities/play/phonics</a:t>
            </a:r>
            <a:endParaRPr lang="en-GB" sz="2400" dirty="0" smtClean="0">
              <a:solidFill>
                <a:prstClr val="black"/>
              </a:solidFill>
              <a:latin typeface="Century Gothic" panose="020B0502020202020204" pitchFamily="34" charset="0"/>
            </a:endParaRP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Pencil </a:t>
            </a:r>
            <a:r>
              <a:rPr lang="en-GB" sz="2400" dirty="0">
                <a:solidFill>
                  <a:prstClr val="black"/>
                </a:solidFill>
                <a:latin typeface="Century Gothic" panose="020B0502020202020204" pitchFamily="34" charset="0"/>
              </a:rPr>
              <a:t>grip </a:t>
            </a:r>
            <a:r>
              <a:rPr lang="en-GB" sz="2400" dirty="0" smtClean="0">
                <a:solidFill>
                  <a:prstClr val="black"/>
                </a:solidFill>
                <a:latin typeface="Century Gothic" panose="020B0502020202020204" pitchFamily="34" charset="0"/>
              </a:rPr>
              <a:t>reminders.</a:t>
            </a:r>
          </a:p>
          <a:p>
            <a:pPr marL="342900" lvl="0" indent="-342900" defTabSz="914400">
              <a:lnSpc>
                <a:spcPct val="90000"/>
              </a:lnSpc>
              <a:spcBef>
                <a:spcPts val="1200"/>
              </a:spcBef>
              <a:spcAft>
                <a:spcPts val="200"/>
              </a:spcAft>
              <a:buSzPct val="100000"/>
              <a:buFont typeface="Wingdings" panose="05000000000000000000" pitchFamily="2" charset="2"/>
              <a:buChar char="v"/>
            </a:pPr>
            <a:r>
              <a:rPr lang="en-GB" sz="2400" dirty="0" smtClean="0">
                <a:solidFill>
                  <a:prstClr val="black"/>
                </a:solidFill>
                <a:latin typeface="Century Gothic" panose="020B0502020202020204" pitchFamily="34" charset="0"/>
              </a:rPr>
              <a:t>Experiences </a:t>
            </a:r>
            <a:r>
              <a:rPr lang="en-GB" sz="2400" dirty="0">
                <a:solidFill>
                  <a:prstClr val="black"/>
                </a:solidFill>
                <a:latin typeface="Century Gothic" panose="020B0502020202020204" pitchFamily="34" charset="0"/>
              </a:rPr>
              <a:t>– Christmas/Birthday cards, Thank you notes, Letters, Postcards</a:t>
            </a:r>
          </a:p>
        </p:txBody>
      </p:sp>
    </p:spTree>
    <p:extLst>
      <p:ext uri="{BB962C8B-B14F-4D97-AF65-F5344CB8AC3E}">
        <p14:creationId xmlns:p14="http://schemas.microsoft.com/office/powerpoint/2010/main" val="223365518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034" y="259951"/>
            <a:ext cx="11074400" cy="1143000"/>
          </a:xfrm>
        </p:spPr>
        <p:txBody>
          <a:bodyPr/>
          <a:lstStyle/>
          <a:p>
            <a:pPr algn="ctr"/>
            <a:r>
              <a:rPr lang="en-GB" dirty="0" smtClean="0">
                <a:solidFill>
                  <a:schemeClr val="tx1"/>
                </a:solidFill>
              </a:rPr>
              <a:t>BEING A MATHEMATICIAN  </a:t>
            </a:r>
            <a:endParaRPr lang="en-GB" dirty="0">
              <a:solidFill>
                <a:schemeClr val="tx1"/>
              </a:solidFill>
            </a:endParaRPr>
          </a:p>
        </p:txBody>
      </p:sp>
      <p:pic>
        <p:nvPicPr>
          <p:cNvPr id="3" name="Picture 2"/>
          <p:cNvPicPr>
            <a:picLocks noChangeAspect="1"/>
          </p:cNvPicPr>
          <p:nvPr/>
        </p:nvPicPr>
        <p:blipFill>
          <a:blip r:embed="rId2"/>
          <a:stretch>
            <a:fillRect/>
          </a:stretch>
        </p:blipFill>
        <p:spPr>
          <a:xfrm>
            <a:off x="492034" y="1847088"/>
            <a:ext cx="2620411" cy="4186576"/>
          </a:xfrm>
          <a:prstGeom prst="rect">
            <a:avLst/>
          </a:prstGeom>
        </p:spPr>
      </p:pic>
      <p:sp>
        <p:nvSpPr>
          <p:cNvPr id="5" name="TextBox 4"/>
          <p:cNvSpPr txBox="1"/>
          <p:nvPr/>
        </p:nvSpPr>
        <p:spPr>
          <a:xfrm>
            <a:off x="2654510" y="1402951"/>
            <a:ext cx="8911924" cy="5324535"/>
          </a:xfrm>
          <a:prstGeom prst="rect">
            <a:avLst/>
          </a:prstGeom>
          <a:noFill/>
        </p:spPr>
        <p:txBody>
          <a:bodyPr wrap="square" rtlCol="0">
            <a:spAutoFit/>
          </a:bodyPr>
          <a:lstStyle/>
          <a:p>
            <a:r>
              <a:rPr lang="en-GB" sz="2000" b="1" dirty="0">
                <a:latin typeface="Century Gothic" panose="020B0502020202020204" pitchFamily="34" charset="0"/>
              </a:rPr>
              <a:t>ELG: Number </a:t>
            </a:r>
          </a:p>
          <a:p>
            <a:r>
              <a:rPr lang="en-GB" sz="2000" dirty="0">
                <a:latin typeface="Century Gothic" panose="020B0502020202020204" pitchFamily="34" charset="0"/>
              </a:rPr>
              <a:t>•	have a deep understanding of number to 10, including the </a:t>
            </a:r>
            <a:r>
              <a:rPr lang="en-GB" sz="2000" b="1" i="1" dirty="0">
                <a:latin typeface="Century Gothic" panose="020B0502020202020204" pitchFamily="34" charset="0"/>
              </a:rPr>
              <a:t>composition</a:t>
            </a:r>
            <a:r>
              <a:rPr lang="en-GB" sz="2000" i="1" dirty="0">
                <a:latin typeface="Century Gothic" panose="020B0502020202020204" pitchFamily="34" charset="0"/>
              </a:rPr>
              <a:t> of each number; </a:t>
            </a:r>
          </a:p>
          <a:p>
            <a:r>
              <a:rPr lang="en-GB" sz="2000" dirty="0">
                <a:latin typeface="Century Gothic" panose="020B0502020202020204" pitchFamily="34" charset="0"/>
              </a:rPr>
              <a:t>•	</a:t>
            </a:r>
            <a:r>
              <a:rPr lang="en-GB" sz="2000" b="1" i="1" dirty="0">
                <a:latin typeface="Century Gothic" panose="020B0502020202020204" pitchFamily="34" charset="0"/>
              </a:rPr>
              <a:t>Subitise</a:t>
            </a:r>
            <a:r>
              <a:rPr lang="en-GB" sz="2000" dirty="0">
                <a:latin typeface="Century Gothic" panose="020B0502020202020204" pitchFamily="34" charset="0"/>
              </a:rPr>
              <a:t> (recognise quantities without counting) up to 5;</a:t>
            </a:r>
          </a:p>
          <a:p>
            <a:r>
              <a:rPr lang="en-GB" sz="2000" dirty="0">
                <a:latin typeface="Century Gothic" panose="020B0502020202020204" pitchFamily="34" charset="0"/>
              </a:rPr>
              <a:t>•	Automatically recall (without reference to rhymes, counting or other aids) </a:t>
            </a:r>
            <a:r>
              <a:rPr lang="en-GB" sz="2000" i="1" dirty="0">
                <a:latin typeface="Century Gothic" panose="020B0502020202020204" pitchFamily="34" charset="0"/>
              </a:rPr>
              <a:t>number bonds up to 5 </a:t>
            </a:r>
            <a:r>
              <a:rPr lang="en-GB" sz="2000" dirty="0">
                <a:latin typeface="Century Gothic" panose="020B0502020202020204" pitchFamily="34" charset="0"/>
              </a:rPr>
              <a:t>(including subtraction facts) and some number bonds to 10, including double facts</a:t>
            </a:r>
            <a:r>
              <a:rPr lang="en-GB" sz="2000" dirty="0" smtClean="0">
                <a:latin typeface="Century Gothic" panose="020B0502020202020204" pitchFamily="34" charset="0"/>
              </a:rPr>
              <a:t>.</a:t>
            </a:r>
          </a:p>
          <a:p>
            <a:endParaRPr lang="en-GB" sz="2000" dirty="0">
              <a:latin typeface="Century Gothic" panose="020B0502020202020204" pitchFamily="34" charset="0"/>
            </a:endParaRPr>
          </a:p>
          <a:p>
            <a:r>
              <a:rPr lang="en-GB" sz="2000" b="1" dirty="0">
                <a:latin typeface="Century Gothic" panose="020B0502020202020204" pitchFamily="34" charset="0"/>
              </a:rPr>
              <a:t>ELG: Numerical Patterns</a:t>
            </a:r>
          </a:p>
          <a:p>
            <a:r>
              <a:rPr lang="en-GB" sz="2000" dirty="0">
                <a:latin typeface="Century Gothic" panose="020B0502020202020204" pitchFamily="34" charset="0"/>
              </a:rPr>
              <a:t>•	Verbally count beyond 20, recognising the pattern of the counting system; -</a:t>
            </a:r>
          </a:p>
          <a:p>
            <a:r>
              <a:rPr lang="en-GB" sz="2000" dirty="0">
                <a:latin typeface="Century Gothic" panose="020B0502020202020204" pitchFamily="34" charset="0"/>
              </a:rPr>
              <a:t>•	Compare quantities up to 10 in different contexts, recognising when one quantity is greater than, less than or the same as the other quantity; </a:t>
            </a:r>
          </a:p>
          <a:p>
            <a:r>
              <a:rPr lang="en-GB" sz="2000" dirty="0">
                <a:latin typeface="Century Gothic" panose="020B0502020202020204" pitchFamily="34" charset="0"/>
              </a:rPr>
              <a:t>•	Explore and represent patterns within numbers up to 10, including evens and odds, double facts and how quantities can be distributed equally.</a:t>
            </a:r>
          </a:p>
        </p:txBody>
      </p:sp>
    </p:spTree>
    <p:extLst>
      <p:ext uri="{BB962C8B-B14F-4D97-AF65-F5344CB8AC3E}">
        <p14:creationId xmlns:p14="http://schemas.microsoft.com/office/powerpoint/2010/main" val="660870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tx1"/>
                </a:solidFill>
                <a:latin typeface="Century Gothic" panose="020B0502020202020204" pitchFamily="34" charset="0"/>
              </a:rPr>
              <a:t>COUNTING </a:t>
            </a:r>
            <a:endParaRPr lang="en-GB" dirty="0">
              <a:solidFill>
                <a:schemeClr val="tx1"/>
              </a:solidFill>
              <a:latin typeface="Century Gothic" panose="020B0502020202020204" pitchFamily="34" charset="0"/>
            </a:endParaRPr>
          </a:p>
        </p:txBody>
      </p:sp>
      <p:sp>
        <p:nvSpPr>
          <p:cNvPr id="3" name="TextBox 2"/>
          <p:cNvSpPr txBox="1"/>
          <p:nvPr/>
        </p:nvSpPr>
        <p:spPr>
          <a:xfrm>
            <a:off x="609600" y="1847088"/>
            <a:ext cx="11213432" cy="3785652"/>
          </a:xfrm>
          <a:prstGeom prst="rect">
            <a:avLst/>
          </a:prstGeom>
          <a:noFill/>
        </p:spPr>
        <p:txBody>
          <a:bodyPr wrap="square" rtlCol="0">
            <a:spAutoFit/>
          </a:bodyPr>
          <a:lstStyle/>
          <a:p>
            <a:pPr>
              <a:lnSpc>
                <a:spcPct val="250000"/>
              </a:lnSpc>
            </a:pPr>
            <a:r>
              <a:rPr lang="en-GB" sz="2800" dirty="0" smtClean="0">
                <a:latin typeface="Century Gothic" panose="020B0502020202020204" pitchFamily="34" charset="0"/>
              </a:rPr>
              <a:t>1</a:t>
            </a:r>
            <a:r>
              <a:rPr lang="en-GB" sz="2800" dirty="0">
                <a:latin typeface="Century Gothic" panose="020B0502020202020204" pitchFamily="34" charset="0"/>
              </a:rPr>
              <a:t>. </a:t>
            </a:r>
            <a:r>
              <a:rPr lang="en-GB" sz="2800" dirty="0" smtClean="0">
                <a:latin typeface="Century Gothic" panose="020B0502020202020204" pitchFamily="34" charset="0"/>
              </a:rPr>
              <a:t> </a:t>
            </a:r>
            <a:r>
              <a:rPr lang="en-GB" sz="3200" dirty="0" smtClean="0">
                <a:latin typeface="Century Gothic" panose="020B0502020202020204" pitchFamily="34" charset="0"/>
              </a:rPr>
              <a:t>Count </a:t>
            </a:r>
            <a:r>
              <a:rPr lang="en-GB" sz="3200" dirty="0">
                <a:latin typeface="Century Gothic" panose="020B0502020202020204" pitchFamily="34" charset="0"/>
              </a:rPr>
              <a:t>everything once</a:t>
            </a:r>
          </a:p>
          <a:p>
            <a:pPr>
              <a:lnSpc>
                <a:spcPct val="250000"/>
              </a:lnSpc>
            </a:pPr>
            <a:r>
              <a:rPr lang="en-GB" sz="3200" dirty="0">
                <a:latin typeface="Century Gothic" panose="020B0502020202020204" pitchFamily="34" charset="0"/>
              </a:rPr>
              <a:t>2. </a:t>
            </a:r>
            <a:r>
              <a:rPr lang="en-GB" sz="3200" dirty="0" smtClean="0">
                <a:latin typeface="Century Gothic" panose="020B0502020202020204" pitchFamily="34" charset="0"/>
              </a:rPr>
              <a:t> Say </a:t>
            </a:r>
            <a:r>
              <a:rPr lang="en-GB" sz="3200" dirty="0">
                <a:latin typeface="Century Gothic" panose="020B0502020202020204" pitchFamily="34" charset="0"/>
              </a:rPr>
              <a:t>the numbers in the right order</a:t>
            </a:r>
          </a:p>
          <a:p>
            <a:pPr>
              <a:lnSpc>
                <a:spcPct val="250000"/>
              </a:lnSpc>
            </a:pPr>
            <a:r>
              <a:rPr lang="en-GB" sz="3200" dirty="0">
                <a:latin typeface="Century Gothic" panose="020B0502020202020204" pitchFamily="34" charset="0"/>
              </a:rPr>
              <a:t>3. </a:t>
            </a:r>
            <a:r>
              <a:rPr lang="en-GB" sz="3200" dirty="0" smtClean="0">
                <a:latin typeface="Century Gothic" panose="020B0502020202020204" pitchFamily="34" charset="0"/>
              </a:rPr>
              <a:t> The </a:t>
            </a:r>
            <a:r>
              <a:rPr lang="en-GB" sz="3200" dirty="0">
                <a:latin typeface="Century Gothic" panose="020B0502020202020204" pitchFamily="34" charset="0"/>
              </a:rPr>
              <a:t>last number you </a:t>
            </a:r>
            <a:r>
              <a:rPr lang="en-GB" sz="3200" dirty="0" smtClean="0">
                <a:latin typeface="Century Gothic" panose="020B0502020202020204" pitchFamily="34" charset="0"/>
              </a:rPr>
              <a:t>say </a:t>
            </a:r>
            <a:r>
              <a:rPr lang="en-GB" sz="3200" dirty="0">
                <a:latin typeface="Century Gothic" panose="020B0502020202020204" pitchFamily="34" charset="0"/>
              </a:rPr>
              <a:t>is how many there </a:t>
            </a:r>
            <a:r>
              <a:rPr lang="en-GB" sz="3200" dirty="0" smtClean="0">
                <a:latin typeface="Century Gothic" panose="020B0502020202020204" pitchFamily="34" charset="0"/>
              </a:rPr>
              <a:t>are</a:t>
            </a:r>
            <a:endParaRPr lang="en-GB" sz="2800" dirty="0" smtClean="0">
              <a:latin typeface="Century Gothic" panose="020B0502020202020204" pitchFamily="34" charset="0"/>
            </a:endParaRPr>
          </a:p>
        </p:txBody>
      </p:sp>
      <p:pic>
        <p:nvPicPr>
          <p:cNvPr id="4" name="Picture 3"/>
          <p:cNvPicPr>
            <a:picLocks noChangeAspect="1"/>
          </p:cNvPicPr>
          <p:nvPr/>
        </p:nvPicPr>
        <p:blipFill>
          <a:blip r:embed="rId2"/>
          <a:stretch>
            <a:fillRect/>
          </a:stretch>
        </p:blipFill>
        <p:spPr>
          <a:xfrm>
            <a:off x="3671630" y="5342294"/>
            <a:ext cx="3306688" cy="1245028"/>
          </a:xfrm>
          <a:prstGeom prst="rect">
            <a:avLst/>
          </a:prstGeom>
        </p:spPr>
      </p:pic>
      <p:pic>
        <p:nvPicPr>
          <p:cNvPr id="5" name="Picture 4"/>
          <p:cNvPicPr>
            <a:picLocks noChangeAspect="1"/>
          </p:cNvPicPr>
          <p:nvPr/>
        </p:nvPicPr>
        <p:blipFill>
          <a:blip r:embed="rId3"/>
          <a:stretch>
            <a:fillRect/>
          </a:stretch>
        </p:blipFill>
        <p:spPr>
          <a:xfrm>
            <a:off x="8688532" y="2211196"/>
            <a:ext cx="2460732" cy="1919629"/>
          </a:xfrm>
          <a:prstGeom prst="rect">
            <a:avLst/>
          </a:prstGeom>
        </p:spPr>
      </p:pic>
    </p:spTree>
    <p:extLst>
      <p:ext uri="{BB962C8B-B14F-4D97-AF65-F5344CB8AC3E}">
        <p14:creationId xmlns:p14="http://schemas.microsoft.com/office/powerpoint/2010/main" val="10246049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707617"/>
          </a:xfrm>
        </p:spPr>
        <p:txBody>
          <a:bodyPr>
            <a:noAutofit/>
          </a:bodyPr>
          <a:lstStyle/>
          <a:p>
            <a:pPr algn="ctr"/>
            <a:r>
              <a:rPr lang="en-GB" dirty="0" smtClean="0">
                <a:solidFill>
                  <a:schemeClr val="tx1"/>
                </a:solidFill>
                <a:latin typeface="Century Gothic" panose="020B0502020202020204" pitchFamily="34" charset="0"/>
              </a:rPr>
              <a:t>COUNTING  PROGRESSION </a:t>
            </a:r>
            <a:endParaRPr lang="en-GB" dirty="0">
              <a:solidFill>
                <a:schemeClr val="tx1"/>
              </a:solidFill>
              <a:latin typeface="Century Gothic" panose="020B0502020202020204" pitchFamily="34" charset="0"/>
            </a:endParaRPr>
          </a:p>
        </p:txBody>
      </p:sp>
      <p:pic>
        <p:nvPicPr>
          <p:cNvPr id="4" name="Picture 3"/>
          <p:cNvPicPr>
            <a:picLocks noChangeAspect="1"/>
          </p:cNvPicPr>
          <p:nvPr/>
        </p:nvPicPr>
        <p:blipFill rotWithShape="1">
          <a:blip r:embed="rId2"/>
          <a:srcRect l="25152" t="21244" r="37183" b="18881"/>
          <a:stretch/>
        </p:blipFill>
        <p:spPr>
          <a:xfrm>
            <a:off x="460713" y="1765512"/>
            <a:ext cx="2310063" cy="1828801"/>
          </a:xfrm>
          <a:prstGeom prst="rect">
            <a:avLst/>
          </a:prstGeom>
        </p:spPr>
      </p:pic>
      <p:pic>
        <p:nvPicPr>
          <p:cNvPr id="5" name="Picture 4"/>
          <p:cNvPicPr>
            <a:picLocks noChangeAspect="1"/>
          </p:cNvPicPr>
          <p:nvPr/>
        </p:nvPicPr>
        <p:blipFill rotWithShape="1">
          <a:blip r:embed="rId3"/>
          <a:srcRect t="10122"/>
          <a:stretch/>
        </p:blipFill>
        <p:spPr>
          <a:xfrm>
            <a:off x="3316860" y="2102923"/>
            <a:ext cx="4451374" cy="1412061"/>
          </a:xfrm>
          <a:prstGeom prst="rect">
            <a:avLst/>
          </a:prstGeom>
        </p:spPr>
      </p:pic>
      <p:pic>
        <p:nvPicPr>
          <p:cNvPr id="6" name="Picture 5"/>
          <p:cNvPicPr>
            <a:picLocks noChangeAspect="1"/>
          </p:cNvPicPr>
          <p:nvPr/>
        </p:nvPicPr>
        <p:blipFill>
          <a:blip r:embed="rId4"/>
          <a:stretch>
            <a:fillRect/>
          </a:stretch>
        </p:blipFill>
        <p:spPr>
          <a:xfrm>
            <a:off x="8159454" y="1604074"/>
            <a:ext cx="3553043" cy="1990239"/>
          </a:xfrm>
          <a:prstGeom prst="rect">
            <a:avLst/>
          </a:prstGeom>
        </p:spPr>
      </p:pic>
      <p:pic>
        <p:nvPicPr>
          <p:cNvPr id="3" name="Picture 2"/>
          <p:cNvPicPr>
            <a:picLocks noChangeAspect="1"/>
          </p:cNvPicPr>
          <p:nvPr/>
        </p:nvPicPr>
        <p:blipFill rotWithShape="1">
          <a:blip r:embed="rId5"/>
          <a:srcRect b="13381"/>
          <a:stretch/>
        </p:blipFill>
        <p:spPr>
          <a:xfrm>
            <a:off x="6146800" y="4294751"/>
            <a:ext cx="3349897" cy="2080418"/>
          </a:xfrm>
          <a:prstGeom prst="rect">
            <a:avLst/>
          </a:prstGeom>
        </p:spPr>
      </p:pic>
      <p:pic>
        <p:nvPicPr>
          <p:cNvPr id="9" name="Picture 8"/>
          <p:cNvPicPr>
            <a:picLocks noChangeAspect="1"/>
          </p:cNvPicPr>
          <p:nvPr/>
        </p:nvPicPr>
        <p:blipFill>
          <a:blip r:embed="rId6"/>
          <a:stretch>
            <a:fillRect/>
          </a:stretch>
        </p:blipFill>
        <p:spPr>
          <a:xfrm>
            <a:off x="1437276" y="4221292"/>
            <a:ext cx="2667000" cy="1714500"/>
          </a:xfrm>
          <a:prstGeom prst="rect">
            <a:avLst/>
          </a:prstGeom>
        </p:spPr>
      </p:pic>
    </p:spTree>
    <p:extLst>
      <p:ext uri="{BB962C8B-B14F-4D97-AF65-F5344CB8AC3E}">
        <p14:creationId xmlns:p14="http://schemas.microsoft.com/office/powerpoint/2010/main" val="3532803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665466"/>
          </a:xfrm>
        </p:spPr>
        <p:txBody>
          <a:bodyPr>
            <a:noAutofit/>
          </a:bodyPr>
          <a:lstStyle/>
          <a:p>
            <a:pPr algn="ctr"/>
            <a:r>
              <a:rPr lang="en-GB" dirty="0" smtClean="0">
                <a:solidFill>
                  <a:schemeClr val="tx1"/>
                </a:solidFill>
                <a:latin typeface="Century Gothic" panose="020B0502020202020204" pitchFamily="34" charset="0"/>
              </a:rPr>
              <a:t>SUBITISING</a:t>
            </a:r>
            <a:endParaRPr lang="en-GB" dirty="0">
              <a:solidFill>
                <a:schemeClr val="tx1"/>
              </a:solidFill>
              <a:latin typeface="Century Gothic" panose="020B0502020202020204" pitchFamily="34" charset="0"/>
            </a:endParaRPr>
          </a:p>
        </p:txBody>
      </p:sp>
      <p:pic>
        <p:nvPicPr>
          <p:cNvPr id="3" name="Picture 2"/>
          <p:cNvPicPr>
            <a:picLocks noChangeAspect="1"/>
          </p:cNvPicPr>
          <p:nvPr/>
        </p:nvPicPr>
        <p:blipFill>
          <a:blip r:embed="rId2"/>
          <a:stretch>
            <a:fillRect/>
          </a:stretch>
        </p:blipFill>
        <p:spPr>
          <a:xfrm>
            <a:off x="1900522" y="3096445"/>
            <a:ext cx="4020751" cy="3865142"/>
          </a:xfrm>
          <a:prstGeom prst="rect">
            <a:avLst/>
          </a:prstGeom>
        </p:spPr>
      </p:pic>
      <p:pic>
        <p:nvPicPr>
          <p:cNvPr id="4" name="Picture 3"/>
          <p:cNvPicPr>
            <a:picLocks noChangeAspect="1"/>
          </p:cNvPicPr>
          <p:nvPr/>
        </p:nvPicPr>
        <p:blipFill>
          <a:blip r:embed="rId2"/>
          <a:stretch>
            <a:fillRect/>
          </a:stretch>
        </p:blipFill>
        <p:spPr>
          <a:xfrm>
            <a:off x="6482175" y="3036459"/>
            <a:ext cx="3979032" cy="3825037"/>
          </a:xfrm>
          <a:prstGeom prst="rect">
            <a:avLst/>
          </a:prstGeom>
        </p:spPr>
      </p:pic>
      <p:pic>
        <p:nvPicPr>
          <p:cNvPr id="5" name="Picture 4"/>
          <p:cNvPicPr>
            <a:picLocks noChangeAspect="1"/>
          </p:cNvPicPr>
          <p:nvPr/>
        </p:nvPicPr>
        <p:blipFill>
          <a:blip r:embed="rId3"/>
          <a:stretch>
            <a:fillRect/>
          </a:stretch>
        </p:blipFill>
        <p:spPr>
          <a:xfrm>
            <a:off x="2962072" y="4321300"/>
            <a:ext cx="1042506" cy="1024217"/>
          </a:xfrm>
          <a:prstGeom prst="rect">
            <a:avLst/>
          </a:prstGeom>
        </p:spPr>
      </p:pic>
      <p:pic>
        <p:nvPicPr>
          <p:cNvPr id="6" name="Picture 5"/>
          <p:cNvPicPr>
            <a:picLocks noChangeAspect="1"/>
          </p:cNvPicPr>
          <p:nvPr/>
        </p:nvPicPr>
        <p:blipFill>
          <a:blip r:embed="rId3"/>
          <a:stretch>
            <a:fillRect/>
          </a:stretch>
        </p:blipFill>
        <p:spPr>
          <a:xfrm>
            <a:off x="3755528" y="4321301"/>
            <a:ext cx="1042506" cy="1024217"/>
          </a:xfrm>
          <a:prstGeom prst="rect">
            <a:avLst/>
          </a:prstGeom>
        </p:spPr>
      </p:pic>
      <p:pic>
        <p:nvPicPr>
          <p:cNvPr id="7" name="Picture 6"/>
          <p:cNvPicPr>
            <a:picLocks noChangeAspect="1"/>
          </p:cNvPicPr>
          <p:nvPr/>
        </p:nvPicPr>
        <p:blipFill>
          <a:blip r:embed="rId3"/>
          <a:stretch>
            <a:fillRect/>
          </a:stretch>
        </p:blipFill>
        <p:spPr>
          <a:xfrm>
            <a:off x="7134774" y="3627800"/>
            <a:ext cx="1042506" cy="1024217"/>
          </a:xfrm>
          <a:prstGeom prst="rect">
            <a:avLst/>
          </a:prstGeom>
        </p:spPr>
      </p:pic>
      <p:pic>
        <p:nvPicPr>
          <p:cNvPr id="8" name="Picture 7"/>
          <p:cNvPicPr>
            <a:picLocks noChangeAspect="1"/>
          </p:cNvPicPr>
          <p:nvPr/>
        </p:nvPicPr>
        <p:blipFill>
          <a:blip r:embed="rId3"/>
          <a:stretch>
            <a:fillRect/>
          </a:stretch>
        </p:blipFill>
        <p:spPr>
          <a:xfrm>
            <a:off x="9278479" y="4825203"/>
            <a:ext cx="1042506" cy="1024217"/>
          </a:xfrm>
          <a:prstGeom prst="rect">
            <a:avLst/>
          </a:prstGeom>
        </p:spPr>
      </p:pic>
      <p:sp>
        <p:nvSpPr>
          <p:cNvPr id="9" name="TextBox 8"/>
          <p:cNvSpPr txBox="1"/>
          <p:nvPr/>
        </p:nvSpPr>
        <p:spPr>
          <a:xfrm>
            <a:off x="165768" y="1056412"/>
            <a:ext cx="11518232" cy="2431435"/>
          </a:xfrm>
          <a:prstGeom prst="rect">
            <a:avLst/>
          </a:prstGeom>
          <a:noFill/>
        </p:spPr>
        <p:txBody>
          <a:bodyPr wrap="square" rtlCol="0">
            <a:spAutoFit/>
          </a:bodyPr>
          <a:lstStyle/>
          <a:p>
            <a:endParaRPr lang="en-GB" sz="2400" dirty="0" smtClean="0">
              <a:latin typeface="Century Gothic" panose="020B0502020202020204" pitchFamily="34" charset="0"/>
            </a:endParaRPr>
          </a:p>
          <a:p>
            <a:r>
              <a:rPr lang="en-GB" sz="2400" dirty="0">
                <a:latin typeface="Century Gothic" panose="020B0502020202020204" pitchFamily="34" charset="0"/>
              </a:rPr>
              <a:t>T</a:t>
            </a:r>
            <a:r>
              <a:rPr lang="en-GB" sz="2400" dirty="0" smtClean="0">
                <a:latin typeface="Century Gothic" panose="020B0502020202020204" pitchFamily="34" charset="0"/>
              </a:rPr>
              <a:t>he </a:t>
            </a:r>
            <a:r>
              <a:rPr lang="en-GB" sz="2400" dirty="0">
                <a:latin typeface="Century Gothic" panose="020B0502020202020204" pitchFamily="34" charset="0"/>
              </a:rPr>
              <a:t>ability to look at a small number of objects and instantly recognise how many </a:t>
            </a:r>
            <a:r>
              <a:rPr lang="en-GB" sz="2400" dirty="0" smtClean="0">
                <a:latin typeface="Century Gothic" panose="020B0502020202020204" pitchFamily="34" charset="0"/>
              </a:rPr>
              <a:t>there </a:t>
            </a:r>
            <a:r>
              <a:rPr lang="en-GB" sz="2400" dirty="0">
                <a:latin typeface="Century Gothic" panose="020B0502020202020204" pitchFamily="34" charset="0"/>
              </a:rPr>
              <a:t>are without needing to count</a:t>
            </a:r>
            <a:r>
              <a:rPr lang="en-GB" sz="3200" dirty="0" smtClean="0">
                <a:latin typeface="Century Gothic" panose="020B0502020202020204" pitchFamily="34" charset="0"/>
              </a:rPr>
              <a:t>.</a:t>
            </a:r>
          </a:p>
          <a:p>
            <a:r>
              <a:rPr lang="en-GB" sz="2400" dirty="0" smtClean="0">
                <a:latin typeface="Century Gothic" panose="020B0502020202020204" pitchFamily="34" charset="0"/>
              </a:rPr>
              <a:t>WHY? –Less reliance on counting, less overloaded= make mathematical links (addition/subtraction)  </a:t>
            </a:r>
          </a:p>
          <a:p>
            <a:r>
              <a:rPr lang="en-GB" sz="2400" dirty="0" smtClean="0">
                <a:latin typeface="Century Gothic" panose="020B0502020202020204" pitchFamily="34" charset="0"/>
              </a:rPr>
              <a:t>Fast eyes ready… </a:t>
            </a:r>
            <a:endParaRPr lang="en-GB" sz="2400" dirty="0">
              <a:latin typeface="Century Gothic" panose="020B0502020202020204" pitchFamily="34" charset="0"/>
            </a:endParaRPr>
          </a:p>
        </p:txBody>
      </p:sp>
    </p:spTree>
    <p:extLst>
      <p:ext uri="{BB962C8B-B14F-4D97-AF65-F5344CB8AC3E}">
        <p14:creationId xmlns:p14="http://schemas.microsoft.com/office/powerpoint/2010/main" val="1374946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69496" y="2073442"/>
            <a:ext cx="3136230" cy="3136230"/>
          </a:xfrm>
          <a:prstGeom prst="rect">
            <a:avLst/>
          </a:prstGeom>
        </p:spPr>
      </p:pic>
      <p:pic>
        <p:nvPicPr>
          <p:cNvPr id="5" name="Picture 4"/>
          <p:cNvPicPr>
            <a:picLocks noChangeAspect="1"/>
          </p:cNvPicPr>
          <p:nvPr/>
        </p:nvPicPr>
        <p:blipFill>
          <a:blip r:embed="rId3"/>
          <a:stretch>
            <a:fillRect/>
          </a:stretch>
        </p:blipFill>
        <p:spPr>
          <a:xfrm>
            <a:off x="4596931" y="1945104"/>
            <a:ext cx="2397425" cy="3510515"/>
          </a:xfrm>
          <a:prstGeom prst="rect">
            <a:avLst/>
          </a:prstGeom>
        </p:spPr>
      </p:pic>
      <p:pic>
        <p:nvPicPr>
          <p:cNvPr id="6" name="Picture 5"/>
          <p:cNvPicPr>
            <a:picLocks noChangeAspect="1"/>
          </p:cNvPicPr>
          <p:nvPr/>
        </p:nvPicPr>
        <p:blipFill>
          <a:blip r:embed="rId4"/>
          <a:stretch>
            <a:fillRect/>
          </a:stretch>
        </p:blipFill>
        <p:spPr>
          <a:xfrm>
            <a:off x="8504419" y="1816767"/>
            <a:ext cx="2692969" cy="3943276"/>
          </a:xfrm>
          <a:prstGeom prst="rect">
            <a:avLst/>
          </a:prstGeom>
        </p:spPr>
      </p:pic>
      <p:sp>
        <p:nvSpPr>
          <p:cNvPr id="8" name="Title 1"/>
          <p:cNvSpPr>
            <a:spLocks noGrp="1"/>
          </p:cNvSpPr>
          <p:nvPr>
            <p:ph type="title"/>
          </p:nvPr>
        </p:nvSpPr>
        <p:spPr>
          <a:xfrm>
            <a:off x="609600" y="704088"/>
            <a:ext cx="11074400" cy="665466"/>
          </a:xfrm>
        </p:spPr>
        <p:txBody>
          <a:bodyPr>
            <a:noAutofit/>
          </a:bodyPr>
          <a:lstStyle/>
          <a:p>
            <a:pPr algn="ctr"/>
            <a:r>
              <a:rPr lang="en-GB" dirty="0" smtClean="0">
                <a:solidFill>
                  <a:schemeClr val="tx1"/>
                </a:solidFill>
                <a:latin typeface="Century Gothic" panose="020B0502020202020204" pitchFamily="34" charset="0"/>
              </a:rPr>
              <a:t>SUBITISING PROGRESSION </a:t>
            </a:r>
            <a:endParaRPr lang="en-GB"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106002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643449"/>
          </a:xfrm>
        </p:spPr>
        <p:txBody>
          <a:bodyPr>
            <a:noAutofit/>
          </a:bodyPr>
          <a:lstStyle/>
          <a:p>
            <a:pPr algn="ctr"/>
            <a:r>
              <a:rPr lang="en-GB" dirty="0" smtClean="0">
                <a:solidFill>
                  <a:schemeClr val="tx1"/>
                </a:solidFill>
                <a:latin typeface="Century Gothic" panose="020B0502020202020204" pitchFamily="34" charset="0"/>
              </a:rPr>
              <a:t>COMPOSITION </a:t>
            </a:r>
            <a:endParaRPr lang="en-GB" dirty="0">
              <a:solidFill>
                <a:schemeClr val="tx1"/>
              </a:solidFill>
              <a:latin typeface="Century Gothic" panose="020B0502020202020204" pitchFamily="34" charset="0"/>
            </a:endParaRPr>
          </a:p>
        </p:txBody>
      </p:sp>
      <p:sp>
        <p:nvSpPr>
          <p:cNvPr id="4" name="TextBox 3"/>
          <p:cNvSpPr txBox="1"/>
          <p:nvPr/>
        </p:nvSpPr>
        <p:spPr>
          <a:xfrm>
            <a:off x="224589" y="1347537"/>
            <a:ext cx="11325727" cy="1384995"/>
          </a:xfrm>
          <a:prstGeom prst="rect">
            <a:avLst/>
          </a:prstGeom>
          <a:noFill/>
        </p:spPr>
        <p:txBody>
          <a:bodyPr wrap="square" rtlCol="0">
            <a:spAutoFit/>
          </a:bodyPr>
          <a:lstStyle/>
          <a:p>
            <a:r>
              <a:rPr lang="en-GB" sz="2800" dirty="0" smtClean="0">
                <a:latin typeface="Century Gothic" panose="020B0502020202020204" pitchFamily="34" charset="0"/>
              </a:rPr>
              <a:t>That numbers can be made up of other numbers.</a:t>
            </a:r>
          </a:p>
          <a:p>
            <a:r>
              <a:rPr lang="en-GB" sz="2800" dirty="0" smtClean="0">
                <a:latin typeface="Century Gothic" panose="020B0502020202020204" pitchFamily="34" charset="0"/>
              </a:rPr>
              <a:t>Looking for and noticing patterns helps children understand mathematical relationships. </a:t>
            </a:r>
            <a:endParaRPr lang="en-GB" sz="2800" dirty="0">
              <a:latin typeface="Century Gothic" panose="020B0502020202020204" pitchFamily="34" charset="0"/>
            </a:endParaRPr>
          </a:p>
        </p:txBody>
      </p:sp>
      <p:pic>
        <p:nvPicPr>
          <p:cNvPr id="6" name="Picture 5"/>
          <p:cNvPicPr>
            <a:picLocks noChangeAspect="1"/>
          </p:cNvPicPr>
          <p:nvPr/>
        </p:nvPicPr>
        <p:blipFill>
          <a:blip r:embed="rId2"/>
          <a:stretch>
            <a:fillRect/>
          </a:stretch>
        </p:blipFill>
        <p:spPr>
          <a:xfrm>
            <a:off x="7063874" y="2292934"/>
            <a:ext cx="4620126" cy="3941942"/>
          </a:xfrm>
          <a:prstGeom prst="rect">
            <a:avLst/>
          </a:prstGeom>
        </p:spPr>
      </p:pic>
      <p:pic>
        <p:nvPicPr>
          <p:cNvPr id="7" name="Picture 6"/>
          <p:cNvPicPr>
            <a:picLocks noChangeAspect="1"/>
          </p:cNvPicPr>
          <p:nvPr/>
        </p:nvPicPr>
        <p:blipFill rotWithShape="1">
          <a:blip r:embed="rId3"/>
          <a:srcRect l="6814" t="8377" b="3790"/>
          <a:stretch/>
        </p:blipFill>
        <p:spPr>
          <a:xfrm>
            <a:off x="609600" y="3007893"/>
            <a:ext cx="2412993" cy="3850107"/>
          </a:xfrm>
          <a:prstGeom prst="rect">
            <a:avLst/>
          </a:prstGeom>
        </p:spPr>
      </p:pic>
      <p:pic>
        <p:nvPicPr>
          <p:cNvPr id="8" name="Picture 7"/>
          <p:cNvPicPr>
            <a:picLocks noChangeAspect="1"/>
          </p:cNvPicPr>
          <p:nvPr/>
        </p:nvPicPr>
        <p:blipFill rotWithShape="1">
          <a:blip r:embed="rId4"/>
          <a:srcRect t="-1" r="56411" b="2666"/>
          <a:stretch/>
        </p:blipFill>
        <p:spPr>
          <a:xfrm>
            <a:off x="3216758" y="2786908"/>
            <a:ext cx="3224123" cy="2185265"/>
          </a:xfrm>
          <a:prstGeom prst="rect">
            <a:avLst/>
          </a:prstGeom>
        </p:spPr>
      </p:pic>
      <p:pic>
        <p:nvPicPr>
          <p:cNvPr id="9" name="Picture 8"/>
          <p:cNvPicPr>
            <a:picLocks noChangeAspect="1"/>
          </p:cNvPicPr>
          <p:nvPr/>
        </p:nvPicPr>
        <p:blipFill rotWithShape="1">
          <a:blip r:embed="rId5"/>
          <a:srcRect l="51858" b="2544"/>
          <a:stretch/>
        </p:blipFill>
        <p:spPr>
          <a:xfrm>
            <a:off x="3361484" y="4729728"/>
            <a:ext cx="2934673" cy="1798324"/>
          </a:xfrm>
          <a:prstGeom prst="rect">
            <a:avLst/>
          </a:prstGeom>
        </p:spPr>
      </p:pic>
    </p:spTree>
    <p:extLst>
      <p:ext uri="{BB962C8B-B14F-4D97-AF65-F5344CB8AC3E}">
        <p14:creationId xmlns:p14="http://schemas.microsoft.com/office/powerpoint/2010/main" val="112462366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t="19081" b="6280"/>
          <a:stretch/>
        </p:blipFill>
        <p:spPr>
          <a:xfrm>
            <a:off x="262142" y="1616126"/>
            <a:ext cx="1881669" cy="1922733"/>
          </a:xfrm>
          <a:prstGeom prst="rect">
            <a:avLst/>
          </a:prstGeom>
        </p:spPr>
      </p:pic>
      <p:pic>
        <p:nvPicPr>
          <p:cNvPr id="5" name="Picture 4"/>
          <p:cNvPicPr>
            <a:picLocks noChangeAspect="1"/>
          </p:cNvPicPr>
          <p:nvPr/>
        </p:nvPicPr>
        <p:blipFill>
          <a:blip r:embed="rId3"/>
          <a:stretch>
            <a:fillRect/>
          </a:stretch>
        </p:blipFill>
        <p:spPr>
          <a:xfrm>
            <a:off x="1114228" y="3471952"/>
            <a:ext cx="2413313" cy="1452998"/>
          </a:xfrm>
          <a:prstGeom prst="rect">
            <a:avLst/>
          </a:prstGeom>
        </p:spPr>
      </p:pic>
      <p:pic>
        <p:nvPicPr>
          <p:cNvPr id="6" name="Picture 5"/>
          <p:cNvPicPr>
            <a:picLocks noChangeAspect="1"/>
          </p:cNvPicPr>
          <p:nvPr/>
        </p:nvPicPr>
        <p:blipFill>
          <a:blip r:embed="rId4"/>
          <a:stretch>
            <a:fillRect/>
          </a:stretch>
        </p:blipFill>
        <p:spPr>
          <a:xfrm>
            <a:off x="145902" y="5081421"/>
            <a:ext cx="2619375" cy="1743075"/>
          </a:xfrm>
          <a:prstGeom prst="rect">
            <a:avLst/>
          </a:prstGeom>
        </p:spPr>
      </p:pic>
      <p:pic>
        <p:nvPicPr>
          <p:cNvPr id="9" name="Picture 8"/>
          <p:cNvPicPr>
            <a:picLocks noChangeAspect="1"/>
          </p:cNvPicPr>
          <p:nvPr/>
        </p:nvPicPr>
        <p:blipFill>
          <a:blip r:embed="rId5"/>
          <a:stretch>
            <a:fillRect/>
          </a:stretch>
        </p:blipFill>
        <p:spPr>
          <a:xfrm>
            <a:off x="2765277" y="1616126"/>
            <a:ext cx="2619375" cy="1743075"/>
          </a:xfrm>
          <a:prstGeom prst="rect">
            <a:avLst/>
          </a:prstGeom>
        </p:spPr>
      </p:pic>
      <p:pic>
        <p:nvPicPr>
          <p:cNvPr id="11" name="Picture 10"/>
          <p:cNvPicPr>
            <a:picLocks noChangeAspect="1"/>
          </p:cNvPicPr>
          <p:nvPr/>
        </p:nvPicPr>
        <p:blipFill rotWithShape="1">
          <a:blip r:embed="rId6"/>
          <a:srcRect l="33123" t="46827"/>
          <a:stretch/>
        </p:blipFill>
        <p:spPr>
          <a:xfrm>
            <a:off x="3778642" y="4644873"/>
            <a:ext cx="4146525" cy="1933050"/>
          </a:xfrm>
          <a:prstGeom prst="rect">
            <a:avLst/>
          </a:prstGeom>
        </p:spPr>
      </p:pic>
      <p:pic>
        <p:nvPicPr>
          <p:cNvPr id="14" name="Picture 13"/>
          <p:cNvPicPr>
            <a:picLocks noChangeAspect="1"/>
          </p:cNvPicPr>
          <p:nvPr/>
        </p:nvPicPr>
        <p:blipFill>
          <a:blip r:embed="rId7"/>
          <a:stretch>
            <a:fillRect/>
          </a:stretch>
        </p:blipFill>
        <p:spPr>
          <a:xfrm>
            <a:off x="7945389" y="1961496"/>
            <a:ext cx="1839183" cy="1839183"/>
          </a:xfrm>
          <a:prstGeom prst="rect">
            <a:avLst/>
          </a:prstGeom>
        </p:spPr>
      </p:pic>
      <p:pic>
        <p:nvPicPr>
          <p:cNvPr id="15" name="Picture 14"/>
          <p:cNvPicPr>
            <a:picLocks noChangeAspect="1"/>
          </p:cNvPicPr>
          <p:nvPr/>
        </p:nvPicPr>
        <p:blipFill>
          <a:blip r:embed="rId8"/>
          <a:stretch>
            <a:fillRect/>
          </a:stretch>
        </p:blipFill>
        <p:spPr>
          <a:xfrm>
            <a:off x="5851905" y="1672330"/>
            <a:ext cx="1983145" cy="2208773"/>
          </a:xfrm>
          <a:prstGeom prst="rect">
            <a:avLst/>
          </a:prstGeom>
        </p:spPr>
      </p:pic>
      <p:pic>
        <p:nvPicPr>
          <p:cNvPr id="16" name="Picture 15"/>
          <p:cNvPicPr>
            <a:picLocks noChangeAspect="1"/>
          </p:cNvPicPr>
          <p:nvPr/>
        </p:nvPicPr>
        <p:blipFill>
          <a:blip r:embed="rId9"/>
          <a:stretch>
            <a:fillRect/>
          </a:stretch>
        </p:blipFill>
        <p:spPr>
          <a:xfrm>
            <a:off x="9833133" y="1775381"/>
            <a:ext cx="1895238" cy="2076190"/>
          </a:xfrm>
          <a:prstGeom prst="rect">
            <a:avLst/>
          </a:prstGeom>
        </p:spPr>
      </p:pic>
      <p:pic>
        <p:nvPicPr>
          <p:cNvPr id="17" name="Picture 16"/>
          <p:cNvPicPr>
            <a:picLocks noChangeAspect="1"/>
          </p:cNvPicPr>
          <p:nvPr/>
        </p:nvPicPr>
        <p:blipFill>
          <a:blip r:embed="rId10"/>
          <a:stretch>
            <a:fillRect/>
          </a:stretch>
        </p:blipFill>
        <p:spPr>
          <a:xfrm>
            <a:off x="8230871" y="5193095"/>
            <a:ext cx="3553891" cy="1280742"/>
          </a:xfrm>
          <a:prstGeom prst="rect">
            <a:avLst/>
          </a:prstGeom>
        </p:spPr>
      </p:pic>
      <p:sp>
        <p:nvSpPr>
          <p:cNvPr id="2" name="TextBox 1"/>
          <p:cNvSpPr txBox="1"/>
          <p:nvPr/>
        </p:nvSpPr>
        <p:spPr>
          <a:xfrm>
            <a:off x="825024" y="610057"/>
            <a:ext cx="10959738" cy="861774"/>
          </a:xfrm>
          <a:prstGeom prst="rect">
            <a:avLst/>
          </a:prstGeom>
          <a:noFill/>
        </p:spPr>
        <p:txBody>
          <a:bodyPr wrap="square" rtlCol="0">
            <a:spAutoFit/>
          </a:bodyPr>
          <a:lstStyle/>
          <a:p>
            <a:r>
              <a:rPr lang="en-GB" sz="5000" dirty="0" smtClean="0">
                <a:latin typeface="Century Gothic" panose="020B0502020202020204" pitchFamily="34" charset="0"/>
              </a:rPr>
              <a:t>HOW WE BUILD A MATHEMATICIAN </a:t>
            </a:r>
            <a:endParaRPr lang="en-GB" sz="5000" dirty="0">
              <a:latin typeface="Century Gothic" panose="020B0502020202020204" pitchFamily="34" charset="0"/>
            </a:endParaRPr>
          </a:p>
        </p:txBody>
      </p:sp>
    </p:spTree>
    <p:extLst>
      <p:ext uri="{BB962C8B-B14F-4D97-AF65-F5344CB8AC3E}">
        <p14:creationId xmlns:p14="http://schemas.microsoft.com/office/powerpoint/2010/main" val="3258055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EVIDENCE ME</a:t>
            </a:r>
            <a:endParaRPr lang="en-GB" dirty="0"/>
          </a:p>
        </p:txBody>
      </p:sp>
      <p:pic>
        <p:nvPicPr>
          <p:cNvPr id="4" name="Content Placeholder 3"/>
          <p:cNvPicPr>
            <a:picLocks noGrp="1" noChangeAspect="1"/>
          </p:cNvPicPr>
          <p:nvPr>
            <p:ph sz="half" idx="1"/>
          </p:nvPr>
        </p:nvPicPr>
        <p:blipFill>
          <a:blip r:embed="rId2"/>
          <a:stretch>
            <a:fillRect/>
          </a:stretch>
        </p:blipFill>
        <p:spPr>
          <a:xfrm>
            <a:off x="609600" y="2917421"/>
            <a:ext cx="5384800" cy="2440795"/>
          </a:xfrm>
          <a:prstGeom prst="rect">
            <a:avLst/>
          </a:prstGeom>
        </p:spPr>
      </p:pic>
      <p:sp>
        <p:nvSpPr>
          <p:cNvPr id="5" name="Content Placeholder 4"/>
          <p:cNvSpPr>
            <a:spLocks noGrp="1"/>
          </p:cNvSpPr>
          <p:nvPr>
            <p:ph sz="half" idx="2"/>
          </p:nvPr>
        </p:nvSpPr>
        <p:spPr>
          <a:xfrm>
            <a:off x="6197600" y="1306286"/>
            <a:ext cx="5384800" cy="5199017"/>
          </a:xfrm>
        </p:spPr>
        <p:txBody>
          <a:bodyPr>
            <a:normAutofit lnSpcReduction="10000"/>
          </a:bodyPr>
          <a:lstStyle/>
          <a:p>
            <a:pPr>
              <a:buClrTx/>
              <a:buFont typeface="Wingdings" panose="05000000000000000000" pitchFamily="2" charset="2"/>
              <a:buChar char="v"/>
            </a:pPr>
            <a:r>
              <a:rPr lang="en-GB" dirty="0">
                <a:latin typeface="Century Gothic" panose="020B0502020202020204" pitchFamily="34" charset="0"/>
              </a:rPr>
              <a:t> </a:t>
            </a:r>
            <a:r>
              <a:rPr lang="en-GB" dirty="0" smtClean="0">
                <a:latin typeface="Century Gothic" panose="020B0502020202020204" pitchFamily="34" charset="0"/>
              </a:rPr>
              <a:t>Password request</a:t>
            </a:r>
          </a:p>
          <a:p>
            <a:pPr marL="0" indent="0">
              <a:buNone/>
            </a:pPr>
            <a:r>
              <a:rPr lang="en-GB" dirty="0" smtClean="0">
                <a:latin typeface="Century Gothic" panose="020B0502020202020204" pitchFamily="34" charset="0"/>
              </a:rPr>
              <a:t>    </a:t>
            </a:r>
            <a:r>
              <a:rPr lang="en-GB" dirty="0" smtClean="0">
                <a:latin typeface="Century Gothic" panose="020B0502020202020204" pitchFamily="34" charset="0"/>
              </a:rPr>
              <a:t>will be sent out this week</a:t>
            </a:r>
            <a:endParaRPr lang="en-GB" dirty="0" smtClean="0">
              <a:latin typeface="Century Gothic" panose="020B0502020202020204" pitchFamily="34" charset="0"/>
            </a:endParaRPr>
          </a:p>
          <a:p>
            <a:pPr marL="0" indent="0">
              <a:buNone/>
            </a:pPr>
            <a:r>
              <a:rPr lang="en-GB" dirty="0" smtClean="0">
                <a:latin typeface="Century Gothic" panose="020B0502020202020204" pitchFamily="34" charset="0"/>
              </a:rPr>
              <a:t>    (Check your junk email)</a:t>
            </a:r>
          </a:p>
          <a:p>
            <a:pPr marL="0" indent="0">
              <a:buNone/>
            </a:pPr>
            <a:endParaRPr lang="en-GB" dirty="0" smtClean="0">
              <a:latin typeface="Century Gothic" panose="020B0502020202020204" pitchFamily="34" charset="0"/>
            </a:endParaRPr>
          </a:p>
          <a:p>
            <a:pPr>
              <a:buClrTx/>
              <a:buFont typeface="Wingdings" panose="05000000000000000000" pitchFamily="2" charset="2"/>
              <a:buChar char="v"/>
            </a:pPr>
            <a:r>
              <a:rPr lang="en-GB" dirty="0" smtClean="0">
                <a:latin typeface="Century Gothic" panose="020B0502020202020204" pitchFamily="34" charset="0"/>
              </a:rPr>
              <a:t> Termly updates – last week of term</a:t>
            </a:r>
          </a:p>
          <a:p>
            <a:pPr marL="0" indent="0">
              <a:buClrTx/>
              <a:buNone/>
            </a:pPr>
            <a:r>
              <a:rPr lang="en-GB" dirty="0" smtClean="0">
                <a:latin typeface="Century Gothic" panose="020B0502020202020204" pitchFamily="34" charset="0"/>
              </a:rPr>
              <a:t> </a:t>
            </a:r>
          </a:p>
          <a:p>
            <a:pPr>
              <a:buClrTx/>
              <a:buFont typeface="Wingdings" panose="05000000000000000000" pitchFamily="2" charset="2"/>
              <a:buChar char="v"/>
            </a:pPr>
            <a:r>
              <a:rPr lang="en-GB" dirty="0">
                <a:latin typeface="Century Gothic" panose="020B0502020202020204" pitchFamily="34" charset="0"/>
              </a:rPr>
              <a:t> </a:t>
            </a:r>
            <a:r>
              <a:rPr lang="en-GB" dirty="0" smtClean="0">
                <a:latin typeface="Century Gothic" panose="020B0502020202020204" pitchFamily="34" charset="0"/>
              </a:rPr>
              <a:t>Includes 5 – 10 observations</a:t>
            </a:r>
          </a:p>
          <a:p>
            <a:pPr marL="0" indent="0">
              <a:buClrTx/>
              <a:buNone/>
            </a:pPr>
            <a:endParaRPr lang="en-GB" dirty="0">
              <a:latin typeface="Century Gothic" panose="020B0502020202020204" pitchFamily="34" charset="0"/>
            </a:endParaRPr>
          </a:p>
          <a:p>
            <a:pPr>
              <a:buClrTx/>
              <a:buFont typeface="Wingdings" panose="05000000000000000000" pitchFamily="2" charset="2"/>
              <a:buChar char="v"/>
            </a:pPr>
            <a:r>
              <a:rPr lang="en-GB" dirty="0" smtClean="0">
                <a:latin typeface="Century Gothic" panose="020B0502020202020204" pitchFamily="34" charset="0"/>
              </a:rPr>
              <a:t>Parents can join in and share observations – see additional handouts for how to.</a:t>
            </a:r>
            <a:endParaRPr lang="en-GB" dirty="0">
              <a:latin typeface="Century Gothic" panose="020B0502020202020204" pitchFamily="34" charset="0"/>
            </a:endParaRPr>
          </a:p>
        </p:txBody>
      </p:sp>
    </p:spTree>
    <p:extLst>
      <p:ext uri="{BB962C8B-B14F-4D97-AF65-F5344CB8AC3E}">
        <p14:creationId xmlns:p14="http://schemas.microsoft.com/office/powerpoint/2010/main" val="14647542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79716" y="1202668"/>
            <a:ext cx="10215154" cy="3970318"/>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altLang="en-US" sz="2800" b="0" i="0" u="none" strike="noStrike" kern="0" cap="none" spc="100" normalizeH="0" baseline="0" noProof="0" dirty="0" smtClean="0">
                <a:ln>
                  <a:noFill/>
                </a:ln>
                <a:solidFill>
                  <a:prstClr val="black">
                    <a:lumMod val="95000"/>
                    <a:lumOff val="5000"/>
                  </a:prstClr>
                </a:solidFill>
                <a:effectLst/>
                <a:uLnTx/>
                <a:uFillTx/>
                <a:latin typeface="Century Gothic" panose="020B0502020202020204" pitchFamily="34" charset="0"/>
                <a:ea typeface="+mj-ea"/>
                <a:cs typeface="+mj-cs"/>
              </a:rPr>
              <a:t>Please visit the classrooms to see examples of the different areas of learning and some of the activities.</a:t>
            </a:r>
            <a:br>
              <a:rPr kumimoji="0" lang="en-GB" altLang="en-US" sz="2800" b="0" i="0" u="none" strike="noStrike" kern="0" cap="none" spc="100" normalizeH="0" baseline="0" noProof="0" dirty="0" smtClean="0">
                <a:ln>
                  <a:noFill/>
                </a:ln>
                <a:solidFill>
                  <a:prstClr val="black">
                    <a:lumMod val="95000"/>
                    <a:lumOff val="5000"/>
                  </a:prstClr>
                </a:solidFill>
                <a:effectLst/>
                <a:uLnTx/>
                <a:uFillTx/>
                <a:latin typeface="Century Gothic" panose="020B0502020202020204" pitchFamily="34" charset="0"/>
                <a:ea typeface="+mj-ea"/>
                <a:cs typeface="+mj-cs"/>
              </a:rPr>
            </a:br>
            <a:r>
              <a:rPr kumimoji="0" lang="en-GB" altLang="en-US" sz="2800" b="0" i="0" u="none" strike="noStrike" kern="0" cap="none" spc="100" normalizeH="0" baseline="0" noProof="0" dirty="0" smtClean="0">
                <a:ln>
                  <a:noFill/>
                </a:ln>
                <a:solidFill>
                  <a:prstClr val="black">
                    <a:lumMod val="95000"/>
                    <a:lumOff val="5000"/>
                  </a:prstClr>
                </a:solidFill>
                <a:effectLst/>
                <a:uLnTx/>
                <a:uFillTx/>
                <a:latin typeface="Century Gothic" panose="020B0502020202020204" pitchFamily="34" charset="0"/>
                <a:ea typeface="+mj-ea"/>
                <a:cs typeface="+mj-cs"/>
              </a:rPr>
              <a:t/>
            </a:r>
            <a:br>
              <a:rPr kumimoji="0" lang="en-GB" altLang="en-US" sz="2800" b="0" i="0" u="none" strike="noStrike" kern="0" cap="none" spc="100" normalizeH="0" baseline="0" noProof="0" dirty="0" smtClean="0">
                <a:ln>
                  <a:noFill/>
                </a:ln>
                <a:solidFill>
                  <a:prstClr val="black">
                    <a:lumMod val="95000"/>
                    <a:lumOff val="5000"/>
                  </a:prstClr>
                </a:solidFill>
                <a:effectLst/>
                <a:uLnTx/>
                <a:uFillTx/>
                <a:latin typeface="Century Gothic" panose="020B0502020202020204" pitchFamily="34" charset="0"/>
                <a:ea typeface="+mj-ea"/>
                <a:cs typeface="+mj-cs"/>
              </a:rPr>
            </a:br>
            <a:r>
              <a:rPr lang="en-GB" altLang="en-US" sz="2800" kern="0" spc="100" dirty="0" smtClean="0">
                <a:solidFill>
                  <a:prstClr val="black">
                    <a:lumMod val="95000"/>
                    <a:lumOff val="5000"/>
                  </a:prstClr>
                </a:solidFill>
                <a:latin typeface="Century Gothic" panose="020B0502020202020204" pitchFamily="34" charset="0"/>
                <a:ea typeface="+mj-ea"/>
                <a:cs typeface="+mj-cs"/>
              </a:rPr>
              <a:t>Feel free to a</a:t>
            </a:r>
            <a:r>
              <a:rPr kumimoji="0" lang="en-GB" altLang="en-US" sz="2800" b="0" i="0" u="none" strike="noStrike" kern="0" cap="none" spc="100" normalizeH="0" baseline="0" noProof="0" dirty="0" err="1" smtClean="0">
                <a:ln>
                  <a:noFill/>
                </a:ln>
                <a:solidFill>
                  <a:prstClr val="black">
                    <a:lumMod val="95000"/>
                    <a:lumOff val="5000"/>
                  </a:prstClr>
                </a:solidFill>
                <a:effectLst/>
                <a:uLnTx/>
                <a:uFillTx/>
                <a:latin typeface="Century Gothic" panose="020B0502020202020204" pitchFamily="34" charset="0"/>
                <a:ea typeface="+mj-ea"/>
                <a:cs typeface="+mj-cs"/>
              </a:rPr>
              <a:t>sk</a:t>
            </a:r>
            <a:r>
              <a:rPr kumimoji="0" lang="en-GB" altLang="en-US" sz="2800" b="0" i="0" u="none" strike="noStrike" kern="0" cap="none" spc="100" normalizeH="0" baseline="0" noProof="0" dirty="0" smtClean="0">
                <a:ln>
                  <a:noFill/>
                </a:ln>
                <a:solidFill>
                  <a:prstClr val="black">
                    <a:lumMod val="95000"/>
                    <a:lumOff val="5000"/>
                  </a:prstClr>
                </a:solidFill>
                <a:effectLst/>
                <a:uLnTx/>
                <a:uFillTx/>
                <a:latin typeface="Century Gothic" panose="020B0502020202020204" pitchFamily="34" charset="0"/>
                <a:ea typeface="+mj-ea"/>
                <a:cs typeface="+mj-cs"/>
              </a:rPr>
              <a:t> questions and speak to the class teachers if we can support you/ your children further.</a:t>
            </a:r>
          </a:p>
          <a:p>
            <a:pPr marL="0" marR="0" lvl="0" indent="0" defTabSz="914400" eaLnBrk="1" fontAlgn="auto" latinLnBrk="0" hangingPunct="1">
              <a:lnSpc>
                <a:spcPct val="100000"/>
              </a:lnSpc>
              <a:spcBef>
                <a:spcPts val="0"/>
              </a:spcBef>
              <a:spcAft>
                <a:spcPts val="0"/>
              </a:spcAft>
              <a:buClrTx/>
              <a:buSzTx/>
              <a:buFontTx/>
              <a:buNone/>
              <a:tabLst/>
              <a:defRPr/>
            </a:pPr>
            <a:endParaRPr lang="en-GB" altLang="en-US" sz="2800" kern="0" spc="100" dirty="0">
              <a:solidFill>
                <a:prstClr val="black">
                  <a:lumMod val="95000"/>
                  <a:lumOff val="5000"/>
                </a:prstClr>
              </a:solidFill>
              <a:latin typeface="Century Gothic" panose="020B0502020202020204" pitchFamily="34" charset="0"/>
              <a:ea typeface="+mj-ea"/>
              <a:cs typeface="+mj-cs"/>
            </a:endParaRPr>
          </a:p>
          <a:p>
            <a:pPr marL="0" marR="0" lvl="0" indent="0" defTabSz="914400" eaLnBrk="1" fontAlgn="auto" latinLnBrk="0" hangingPunct="1">
              <a:lnSpc>
                <a:spcPct val="100000"/>
              </a:lnSpc>
              <a:spcBef>
                <a:spcPts val="0"/>
              </a:spcBef>
              <a:spcAft>
                <a:spcPts val="0"/>
              </a:spcAft>
              <a:buClrTx/>
              <a:buSzTx/>
              <a:buFontTx/>
              <a:buNone/>
              <a:tabLst/>
              <a:defRPr/>
            </a:pPr>
            <a:r>
              <a:rPr lang="en-GB" altLang="en-US" sz="2800" kern="0" spc="100" dirty="0" smtClean="0">
                <a:solidFill>
                  <a:prstClr val="black">
                    <a:lumMod val="95000"/>
                    <a:lumOff val="5000"/>
                  </a:prstClr>
                </a:solidFill>
                <a:latin typeface="Century Gothic" panose="020B0502020202020204" pitchFamily="34" charset="0"/>
                <a:ea typeface="+mj-ea"/>
                <a:cs typeface="+mj-cs"/>
              </a:rPr>
              <a:t>Individual progress will be discussed during the Parent/ Carer meetings next term.</a:t>
            </a:r>
            <a:r>
              <a:rPr kumimoji="0" lang="en-GB" altLang="en-US" sz="2800" b="0" i="0" u="none" strike="noStrike" kern="0" cap="none" spc="100" normalizeH="0" baseline="0" noProof="0" dirty="0" smtClean="0">
                <a:ln>
                  <a:noFill/>
                </a:ln>
                <a:solidFill>
                  <a:prstClr val="black">
                    <a:lumMod val="95000"/>
                    <a:lumOff val="5000"/>
                  </a:prstClr>
                </a:solidFill>
                <a:effectLst/>
                <a:uLnTx/>
                <a:uFillTx/>
                <a:latin typeface="Century Gothic" panose="020B0502020202020204" pitchFamily="34" charset="0"/>
                <a:ea typeface="+mj-ea"/>
                <a:cs typeface="+mj-cs"/>
              </a:rPr>
              <a:t/>
            </a:r>
            <a:br>
              <a:rPr kumimoji="0" lang="en-GB" altLang="en-US" sz="2800" b="0" i="0" u="none" strike="noStrike" kern="0" cap="none" spc="100" normalizeH="0" baseline="0" noProof="0" dirty="0" smtClean="0">
                <a:ln>
                  <a:noFill/>
                </a:ln>
                <a:solidFill>
                  <a:prstClr val="black">
                    <a:lumMod val="95000"/>
                    <a:lumOff val="5000"/>
                  </a:prstClr>
                </a:solidFill>
                <a:effectLst/>
                <a:uLnTx/>
                <a:uFillTx/>
                <a:latin typeface="Century Gothic" panose="020B0502020202020204" pitchFamily="34" charset="0"/>
                <a:ea typeface="+mj-ea"/>
                <a:cs typeface="+mj-cs"/>
              </a:rPr>
            </a:br>
            <a:endParaRPr kumimoji="0" lang="en-GB" sz="2800" b="0" i="0" u="none" strike="noStrike" kern="0" cap="none" spc="0" normalizeH="0" baseline="0" noProof="0" dirty="0" smtClean="0">
              <a:ln>
                <a:noFill/>
              </a:ln>
              <a:solidFill>
                <a:sysClr val="windowText" lastClr="000000"/>
              </a:solidFill>
              <a:effectLst/>
              <a:uLnTx/>
              <a:uFillTx/>
            </a:endParaRPr>
          </a:p>
        </p:txBody>
      </p:sp>
      <p:pic>
        <p:nvPicPr>
          <p:cNvPr id="5" name="Picture 4"/>
          <p:cNvPicPr>
            <a:picLocks noChangeAspect="1"/>
          </p:cNvPicPr>
          <p:nvPr/>
        </p:nvPicPr>
        <p:blipFill>
          <a:blip r:embed="rId2"/>
          <a:stretch>
            <a:fillRect/>
          </a:stretch>
        </p:blipFill>
        <p:spPr>
          <a:xfrm>
            <a:off x="8660674" y="4203626"/>
            <a:ext cx="2534196" cy="2534196"/>
          </a:xfrm>
          <a:prstGeom prst="rect">
            <a:avLst/>
          </a:prstGeom>
        </p:spPr>
      </p:pic>
    </p:spTree>
    <p:extLst>
      <p:ext uri="{BB962C8B-B14F-4D97-AF65-F5344CB8AC3E}">
        <p14:creationId xmlns:p14="http://schemas.microsoft.com/office/powerpoint/2010/main" val="115821049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2141</TotalTime>
  <Words>1416</Words>
  <Application>Microsoft Office PowerPoint</Application>
  <PresentationFormat>Widescreen</PresentationFormat>
  <Paragraphs>225</Paragraphs>
  <Slides>30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Arial</vt:lpstr>
      <vt:lpstr>Calibri</vt:lpstr>
      <vt:lpstr>Century Gothic</vt:lpstr>
      <vt:lpstr>Comic Sans MS</vt:lpstr>
      <vt:lpstr>Constantia</vt:lpstr>
      <vt:lpstr>Tw Cen MT</vt:lpstr>
      <vt:lpstr>Wingdings</vt:lpstr>
      <vt:lpstr>Wingdings 2</vt:lpstr>
      <vt:lpstr>Flow</vt:lpstr>
      <vt:lpstr>Early Years Curriculum evening 2022-2023</vt:lpstr>
      <vt:lpstr>AIMS OF THE EVENING</vt:lpstr>
      <vt:lpstr>PowerPoint Presentation</vt:lpstr>
      <vt:lpstr>INTRODUCTION TO PHONICS</vt:lpstr>
      <vt:lpstr>PowerPoint Presentation</vt:lpstr>
      <vt:lpstr>TEACHING PHONICS IN SCHOOL</vt:lpstr>
      <vt:lpstr>LETTERS &amp; SOUNDS </vt:lpstr>
      <vt:lpstr>PowerPoint Presentation</vt:lpstr>
      <vt:lpstr>SEE IT, SAY IT</vt:lpstr>
      <vt:lpstr>COUNT ON FINGERS</vt:lpstr>
      <vt:lpstr>TRICKY WORDS</vt:lpstr>
      <vt:lpstr>NONSENSE WORDS</vt:lpstr>
      <vt:lpstr>PowerPoint Presentation</vt:lpstr>
      <vt:lpstr>WRITING</vt:lpstr>
      <vt:lpstr>Gross motor skills</vt:lpstr>
      <vt:lpstr>Fine Motor skills</vt:lpstr>
      <vt:lpstr>Developing a functional tripod pencil grip</vt:lpstr>
      <vt:lpstr> Pre-writing skills</vt:lpstr>
      <vt:lpstr>How we build an author</vt:lpstr>
      <vt:lpstr>A writing classroom</vt:lpstr>
      <vt:lpstr>How Can you help?</vt:lpstr>
      <vt:lpstr>BEING A MATHEMATICIAN  </vt:lpstr>
      <vt:lpstr>COUNTING </vt:lpstr>
      <vt:lpstr>COUNTING  PROGRESSION </vt:lpstr>
      <vt:lpstr>SUBITISING</vt:lpstr>
      <vt:lpstr>SUBITISING PROGRESSION </vt:lpstr>
      <vt:lpstr>COMPOSITION </vt:lpstr>
      <vt:lpstr>PowerPoint Presentation</vt:lpstr>
      <vt:lpstr>EVIDENCE ME</vt:lpstr>
      <vt:lpstr>PowerPoint Presentation</vt:lpstr>
    </vt:vector>
  </TitlesOfParts>
  <Company>Integra Schools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Early Years Curriculum evening 2021-2022</dc:title>
  <dc:creator>Georgia Robbins</dc:creator>
  <cp:lastModifiedBy>Georgia Robbins</cp:lastModifiedBy>
  <cp:revision>68</cp:revision>
  <cp:lastPrinted>2022-10-06T12:31:03Z</cp:lastPrinted>
  <dcterms:created xsi:type="dcterms:W3CDTF">2021-10-07T16:13:06Z</dcterms:created>
  <dcterms:modified xsi:type="dcterms:W3CDTF">2022-10-06T17:23:09Z</dcterms:modified>
</cp:coreProperties>
</file>