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4"/>
  </p:sldMasterIdLst>
  <p:sldIdLst>
    <p:sldId id="256" r:id="rId5"/>
    <p:sldId id="257" r:id="rId6"/>
    <p:sldId id="258" r:id="rId7"/>
    <p:sldId id="259" r:id="rId8"/>
    <p:sldId id="260" r:id="rId9"/>
    <p:sldId id="261" r:id="rId10"/>
    <p:sldId id="262" r:id="rId11"/>
    <p:sldId id="263" r:id="rId12"/>
    <p:sldId id="264"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16" autoAdjust="0"/>
    <p:restoredTop sz="94660"/>
  </p:normalViewPr>
  <p:slideViewPr>
    <p:cSldViewPr snapToGrid="0">
      <p:cViewPr varScale="1">
        <p:scale>
          <a:sx n="101" d="100"/>
          <a:sy n="101" d="100"/>
        </p:scale>
        <p:origin x="126" y="21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viewProps" Target="viewProp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ath Evans" userId="06291c8f-1363-48be-821e-01ec124f4386" providerId="ADAL" clId="{66B99362-3553-4BBA-BD72-7F844CD0FF60}"/>
    <pc:docChg chg="delSld">
      <pc:chgData name="Cath Evans" userId="06291c8f-1363-48be-821e-01ec124f4386" providerId="ADAL" clId="{66B99362-3553-4BBA-BD72-7F844CD0FF60}" dt="2025-07-08T14:14:01.793" v="0" actId="2696"/>
      <pc:docMkLst>
        <pc:docMk/>
      </pc:docMkLst>
      <pc:sldChg chg="del">
        <pc:chgData name="Cath Evans" userId="06291c8f-1363-48be-821e-01ec124f4386" providerId="ADAL" clId="{66B99362-3553-4BBA-BD72-7F844CD0FF60}" dt="2025-07-08T14:14:01.793" v="0" actId="2696"/>
        <pc:sldMkLst>
          <pc:docMk/>
          <pc:sldMk cId="1642271234" sldId="265"/>
        </pc:sldMkLst>
      </pc:sldChg>
    </pc:docChg>
  </pc:docChgLst>
</pc:chgInfo>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66" name="Picture 2" descr="\\DROBO-FS\QuickDrops\JB\PPTX NG\Droplets\LightingOverlay.png"/>
          <p:cNvPicPr>
            <a:picLocks noChangeAspect="1" noChangeArrowheads="1"/>
          </p:cNvPicPr>
          <p:nvPr/>
        </p:nvPicPr>
        <p:blipFill>
          <a:blip r:embed="rId2">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grpSp>
        <p:nvGrpSpPr>
          <p:cNvPr id="11" name="Group 10"/>
          <p:cNvGrpSpPr/>
          <p:nvPr/>
        </p:nvGrpSpPr>
        <p:grpSpPr>
          <a:xfrm>
            <a:off x="0" y="0"/>
            <a:ext cx="2305051" cy="6858001"/>
            <a:chOff x="0" y="0"/>
            <a:chExt cx="2305051" cy="6858001"/>
          </a:xfrm>
          <a:gradFill flip="none" rotWithShape="1">
            <a:gsLst>
              <a:gs pos="0">
                <a:schemeClr val="tx2"/>
              </a:gs>
              <a:gs pos="100000">
                <a:schemeClr val="bg2">
                  <a:lumMod val="60000"/>
                  <a:lumOff val="40000"/>
                </a:schemeClr>
              </a:gs>
            </a:gsLst>
            <a:lin ang="5400000" scaled="0"/>
            <a:tileRect/>
          </a:gradFill>
        </p:grpSpPr>
        <p:sp>
          <p:nvSpPr>
            <p:cNvPr id="12" name="Rectangle 5"/>
            <p:cNvSpPr>
              <a:spLocks noChangeArrowheads="1"/>
            </p:cNvSpPr>
            <p:nvPr/>
          </p:nvSpPr>
          <p:spPr bwMode="auto">
            <a:xfrm>
              <a:off x="1209675" y="4763"/>
              <a:ext cx="23813" cy="2181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sp>
          <p:nvSpPr>
            <p:cNvPr id="13" name="Freeform 6"/>
            <p:cNvSpPr>
              <a:spLocks noEditPoints="1"/>
            </p:cNvSpPr>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4" name="Freeform 7"/>
            <p:cNvSpPr>
              <a:spLocks noEditPoints="1"/>
            </p:cNvSpPr>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5" name="Rectangle 8"/>
            <p:cNvSpPr>
              <a:spLocks noChangeArrowheads="1"/>
            </p:cNvSpPr>
            <p:nvPr/>
          </p:nvSpPr>
          <p:spPr bwMode="auto">
            <a:xfrm>
              <a:off x="414338" y="9525"/>
              <a:ext cx="28575" cy="44815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sp>
          <p:nvSpPr>
            <p:cNvPr id="16" name="Freeform 9"/>
            <p:cNvSpPr>
              <a:spLocks noEditPoints="1"/>
            </p:cNvSpPr>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7" name="Freeform 10"/>
            <p:cNvSpPr/>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8" name="Freeform 11"/>
            <p:cNvSpPr/>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9" name="Freeform 12"/>
            <p:cNvSpPr>
              <a:spLocks noEditPoints="1"/>
            </p:cNvSpPr>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0" name="Freeform 13"/>
            <p:cNvSpPr/>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1" name="Freeform 14"/>
            <p:cNvSpPr/>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2" name="Freeform 15"/>
            <p:cNvSpPr>
              <a:spLocks noEditPoints="1"/>
            </p:cNvSpPr>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3" name="Freeform 16"/>
            <p:cNvSpPr>
              <a:spLocks noEditPoints="1"/>
            </p:cNvSpPr>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4" name="Freeform 17"/>
            <p:cNvSpPr/>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5" name="Freeform 18"/>
            <p:cNvSpPr>
              <a:spLocks noEditPoints="1"/>
            </p:cNvSpPr>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6" name="Freeform 19"/>
            <p:cNvSpPr/>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7" name="Freeform 20"/>
            <p:cNvSpPr>
              <a:spLocks noEditPoints="1"/>
            </p:cNvSpPr>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8" name="Freeform 21"/>
            <p:cNvSpPr>
              <a:spLocks noEditPoints="1"/>
            </p:cNvSpPr>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9" name="Freeform 22"/>
            <p:cNvSpPr/>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0" name="Freeform 23"/>
            <p:cNvSpPr>
              <a:spLocks noEditPoints="1"/>
            </p:cNvSpPr>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1" name="Freeform 24"/>
            <p:cNvSpPr>
              <a:spLocks noEditPoints="1"/>
            </p:cNvSpPr>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2" name="Freeform 25"/>
            <p:cNvSpPr/>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3" name="Freeform 26"/>
            <p:cNvSpPr>
              <a:spLocks noEditPoints="1"/>
            </p:cNvSpPr>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4" name="Freeform 27"/>
            <p:cNvSpPr/>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5" name="Freeform 28"/>
            <p:cNvSpPr>
              <a:spLocks noEditPoints="1"/>
            </p:cNvSpPr>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6" name="Freeform 29"/>
            <p:cNvSpPr/>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7" name="Freeform 30"/>
            <p:cNvSpPr>
              <a:spLocks noEditPoints="1"/>
            </p:cNvSpPr>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8" name="Freeform 31"/>
            <p:cNvSpPr/>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9" name="Freeform 32"/>
            <p:cNvSpPr>
              <a:spLocks noEditPoints="1"/>
            </p:cNvSpPr>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0" name="Rectangle 33"/>
            <p:cNvSpPr>
              <a:spLocks noChangeArrowheads="1"/>
            </p:cNvSpPr>
            <p:nvPr/>
          </p:nvSpPr>
          <p:spPr bwMode="auto">
            <a:xfrm>
              <a:off x="642938" y="6610350"/>
              <a:ext cx="23813" cy="2428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sp>
          <p:nvSpPr>
            <p:cNvPr id="41" name="Freeform 34"/>
            <p:cNvSpPr>
              <a:spLocks noEditPoints="1"/>
            </p:cNvSpPr>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2" name="Freeform 35"/>
            <p:cNvSpPr/>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3" name="Freeform 36"/>
            <p:cNvSpPr/>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4" name="Freeform 37"/>
            <p:cNvSpPr>
              <a:spLocks noEditPoints="1"/>
            </p:cNvSpPr>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5" name="Freeform 38"/>
            <p:cNvSpPr/>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6" name="Freeform 39"/>
            <p:cNvSpPr/>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7" name="Freeform 40"/>
            <p:cNvSpPr>
              <a:spLocks noEditPoints="1"/>
            </p:cNvSpPr>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8" name="Freeform 41"/>
            <p:cNvSpPr/>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9" name="Freeform 42"/>
            <p:cNvSpPr>
              <a:spLocks noEditPoints="1"/>
            </p:cNvSpPr>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0" name="Freeform 43"/>
            <p:cNvSpPr/>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1" name="Freeform 44"/>
            <p:cNvSpPr>
              <a:spLocks noEditPoints="1"/>
            </p:cNvSpPr>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2" name="Rectangle 45"/>
            <p:cNvSpPr>
              <a:spLocks noChangeArrowheads="1"/>
            </p:cNvSpPr>
            <p:nvPr/>
          </p:nvSpPr>
          <p:spPr bwMode="auto">
            <a:xfrm>
              <a:off x="1228725" y="4662488"/>
              <a:ext cx="23813" cy="2181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sp>
          <p:nvSpPr>
            <p:cNvPr id="53" name="Freeform 46"/>
            <p:cNvSpPr/>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4" name="Freeform 47"/>
            <p:cNvSpPr>
              <a:spLocks noEditPoints="1"/>
            </p:cNvSpPr>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5" name="Freeform 48"/>
            <p:cNvSpPr/>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6" name="Freeform 49"/>
            <p:cNvSpPr>
              <a:spLocks noEditPoints="1"/>
            </p:cNvSpPr>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7" name="Freeform 50"/>
            <p:cNvSpPr>
              <a:spLocks noEditPoints="1"/>
            </p:cNvSpPr>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8" name="Freeform 51"/>
            <p:cNvSpPr/>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9" name="Freeform 52"/>
            <p:cNvSpPr/>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0" name="Freeform 53"/>
            <p:cNvSpPr>
              <a:spLocks noEditPoints="1"/>
            </p:cNvSpPr>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1" name="Freeform 54"/>
            <p:cNvSpPr>
              <a:spLocks noEditPoints="1"/>
            </p:cNvSpPr>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2" name="Freeform 55"/>
            <p:cNvSpPr/>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3" name="Freeform 56"/>
            <p:cNvSpPr>
              <a:spLocks noEditPoints="1"/>
            </p:cNvSpPr>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4" name="Freeform 57"/>
            <p:cNvSpPr/>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5" name="Freeform 58"/>
            <p:cNvSpPr>
              <a:spLocks noEditPoints="1"/>
            </p:cNvSpPr>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grpSp>
      <p:sp>
        <p:nvSpPr>
          <p:cNvPr id="2" name="Title 1"/>
          <p:cNvSpPr>
            <a:spLocks noGrp="1"/>
          </p:cNvSpPr>
          <p:nvPr>
            <p:ph type="ctrTitle"/>
          </p:nvPr>
        </p:nvSpPr>
        <p:spPr>
          <a:xfrm>
            <a:off x="1876424" y="1122363"/>
            <a:ext cx="8791575" cy="2387600"/>
          </a:xfrm>
        </p:spPr>
        <p:txBody>
          <a:bodyPr anchor="b">
            <a:normAutofit/>
          </a:bodyPr>
          <a:lstStyle>
            <a:lvl1pPr algn="l">
              <a:defRPr sz="4800"/>
            </a:lvl1pPr>
          </a:lstStyle>
          <a:p>
            <a:r>
              <a:rPr lang="en-US"/>
              <a:t>Click to edit Master title style</a:t>
            </a:r>
            <a:endParaRPr lang="en-US" dirty="0"/>
          </a:p>
        </p:txBody>
      </p:sp>
      <p:sp>
        <p:nvSpPr>
          <p:cNvPr id="3" name="Subtitle 2"/>
          <p:cNvSpPr>
            <a:spLocks noGrp="1"/>
          </p:cNvSpPr>
          <p:nvPr>
            <p:ph type="subTitle" idx="1"/>
          </p:nvPr>
        </p:nvSpPr>
        <p:spPr>
          <a:xfrm>
            <a:off x="1876424" y="3602038"/>
            <a:ext cx="8791575" cy="1655762"/>
          </a:xfrm>
        </p:spPr>
        <p:txBody>
          <a:bodyPr>
            <a:normAutofit/>
          </a:bodyPr>
          <a:lstStyle>
            <a:lvl1pPr marL="0" indent="0" algn="l">
              <a:buNone/>
              <a:defRPr sz="2000" cap="all"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077511" y="5410201"/>
            <a:ext cx="2743200" cy="365125"/>
          </a:xfrm>
        </p:spPr>
        <p:txBody>
          <a:bodyPr/>
          <a:lstStyle/>
          <a:p>
            <a:fld id="{48A87A34-81AB-432B-8DAE-1953F412C126}" type="datetimeFigureOut">
              <a:rPr lang="en-US" dirty="0"/>
              <a:t>7/8/2025</a:t>
            </a:fld>
            <a:endParaRPr lang="en-US" dirty="0"/>
          </a:p>
        </p:txBody>
      </p:sp>
      <p:sp>
        <p:nvSpPr>
          <p:cNvPr id="5" name="Footer Placeholder 4"/>
          <p:cNvSpPr>
            <a:spLocks noGrp="1"/>
          </p:cNvSpPr>
          <p:nvPr>
            <p:ph type="ftr" sz="quarter" idx="11"/>
          </p:nvPr>
        </p:nvSpPr>
        <p:spPr>
          <a:xfrm>
            <a:off x="1876424" y="5410201"/>
            <a:ext cx="5124886" cy="365125"/>
          </a:xfrm>
        </p:spPr>
        <p:txBody>
          <a:bodyPr/>
          <a:lstStyle/>
          <a:p>
            <a:endParaRPr lang="en-US" dirty="0"/>
          </a:p>
        </p:txBody>
      </p:sp>
      <p:sp>
        <p:nvSpPr>
          <p:cNvPr id="6" name="Slide Number Placeholder 5"/>
          <p:cNvSpPr>
            <a:spLocks noGrp="1"/>
          </p:cNvSpPr>
          <p:nvPr>
            <p:ph type="sldNum" sz="quarter" idx="12"/>
          </p:nvPr>
        </p:nvSpPr>
        <p:spPr>
          <a:xfrm>
            <a:off x="9896911" y="5410199"/>
            <a:ext cx="771089"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7/8/2025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41411" y="1419226"/>
            <a:ext cx="9906000" cy="2852737"/>
          </a:xfrm>
        </p:spPr>
        <p:txBody>
          <a:bodyPr anchor="b">
            <a:normAutofit/>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41411" y="4424362"/>
            <a:ext cx="9906000" cy="1374776"/>
          </a:xfrm>
        </p:spPr>
        <p:txBody>
          <a:bodyPr>
            <a:normAutofit/>
          </a:bodyPr>
          <a:lstStyle>
            <a:lvl1pPr marL="0" indent="0">
              <a:buNone/>
              <a:defRPr sz="1800" cap="all" baseline="0">
                <a:solidFill>
                  <a:schemeClr val="tx1">
                    <a:tint val="75000"/>
                  </a:schemeClr>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dirty="0"/>
              <a:t>7/8/2025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41410" y="2249486"/>
            <a:ext cx="4878389" cy="35417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2249486"/>
            <a:ext cx="4875211" cy="35417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7/8/2025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19126"/>
            <a:ext cx="9906000" cy="1477961"/>
          </a:xfrm>
        </p:spPr>
        <p:txBody>
          <a:bodyPr/>
          <a:lstStyle/>
          <a:p>
            <a:r>
              <a:rPr lang="en-US"/>
              <a:t>Click to edit Master title style</a:t>
            </a:r>
            <a:endParaRPr lang="en-US" dirty="0"/>
          </a:p>
        </p:txBody>
      </p:sp>
      <p:sp>
        <p:nvSpPr>
          <p:cNvPr id="3" name="Text Placeholder 2"/>
          <p:cNvSpPr>
            <a:spLocks noGrp="1"/>
          </p:cNvSpPr>
          <p:nvPr>
            <p:ph type="body" idx="1"/>
          </p:nvPr>
        </p:nvSpPr>
        <p:spPr>
          <a:xfrm>
            <a:off x="1370019" y="2249486"/>
            <a:ext cx="4649783"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41410" y="3073397"/>
            <a:ext cx="4878391" cy="27178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0808" y="2249485"/>
            <a:ext cx="4646602"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3073397"/>
            <a:ext cx="4875210" cy="27178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7/8/2025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7/8/2025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7/8/2025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6705" y="609601"/>
            <a:ext cx="3856037" cy="1639884"/>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56200" y="592666"/>
            <a:ext cx="5891209" cy="5198534"/>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46705" y="2249486"/>
            <a:ext cx="3856037"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7/8/2025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609600"/>
            <a:ext cx="5934508" cy="1639886"/>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380721" y="609601"/>
            <a:ext cx="3666690" cy="5181599"/>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41410" y="2249486"/>
            <a:ext cx="5934511"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7/8/2025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0" y="4304664"/>
            <a:ext cx="9912355" cy="819355"/>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41411" y="606426"/>
            <a:ext cx="9912354" cy="3299778"/>
          </a:xfrm>
          <a:prstGeom prst="round2DiagRect">
            <a:avLst>
              <a:gd name="adj1" fmla="val 4860"/>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3200"/>
            </a:lvl1pPr>
          </a:lstStyle>
          <a:p>
            <a:pPr marL="0" lvl="0" indent="0">
              <a:buNone/>
            </a:pPr>
            <a:r>
              <a:rPr lang="en-US"/>
              <a:t>Click icon to add picture</a:t>
            </a:r>
            <a:endParaRPr lang="en-US" dirty="0"/>
          </a:p>
        </p:txBody>
      </p:sp>
      <p:sp>
        <p:nvSpPr>
          <p:cNvPr id="4" name="Text Placeholder 3"/>
          <p:cNvSpPr>
            <a:spLocks noGrp="1"/>
          </p:cNvSpPr>
          <p:nvPr>
            <p:ph type="body" sz="half" idx="2"/>
          </p:nvPr>
        </p:nvSpPr>
        <p:spPr>
          <a:xfrm>
            <a:off x="1141364" y="5124020"/>
            <a:ext cx="9910859" cy="682472"/>
          </a:xfrm>
        </p:spPr>
        <p:txBody>
          <a:bodyP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7/8/2025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56" y="609600"/>
            <a:ext cx="9905955" cy="3429000"/>
          </a:xfrm>
        </p:spPr>
        <p:txBody>
          <a:bodyPr anchor="ctr">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1141410" y="4419599"/>
            <a:ext cx="9904459" cy="1371599"/>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7/8/2025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599"/>
            <a:ext cx="9302752" cy="2748429"/>
          </a:xfrm>
        </p:spPr>
        <p:txBody>
          <a:bodyPr anchor="ctr">
            <a:normAutofit/>
          </a:bodyPr>
          <a:lstStyle>
            <a:lvl1pPr>
              <a:defRPr sz="36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1141411" y="4309919"/>
            <a:ext cx="9906002" cy="1489496"/>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7/8/2025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
        <p:nvSpPr>
          <p:cNvPr id="60" name="TextBox 59"/>
          <p:cNvSpPr txBox="1"/>
          <p:nvPr/>
        </p:nvSpPr>
        <p:spPr>
          <a:xfrm>
            <a:off x="903512" y="73239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61" name="TextBox 60"/>
          <p:cNvSpPr txBox="1"/>
          <p:nvPr/>
        </p:nvSpPr>
        <p:spPr>
          <a:xfrm>
            <a:off x="10537370" y="2764972"/>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0" y="2134041"/>
            <a:ext cx="9906001" cy="2511835"/>
          </a:xfrm>
        </p:spPr>
        <p:txBody>
          <a:bodyPr anchor="b">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1141364" y="4657655"/>
            <a:ext cx="9904505" cy="1140644"/>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7/8/2025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1141413" y="609600"/>
            <a:ext cx="9905998" cy="1905000"/>
          </a:xfrm>
        </p:spPr>
        <p:txBody>
          <a:bodyPr/>
          <a:lstStyle/>
          <a:p>
            <a:r>
              <a:rPr lang="en-US"/>
              <a:t>Click to edit Master title style</a:t>
            </a:r>
            <a:endParaRPr lang="en-US" dirty="0"/>
          </a:p>
        </p:txBody>
      </p:sp>
      <p:sp>
        <p:nvSpPr>
          <p:cNvPr id="7" name="Text Placeholder 2"/>
          <p:cNvSpPr>
            <a:spLocks noGrp="1"/>
          </p:cNvSpPr>
          <p:nvPr>
            <p:ph type="body" idx="1"/>
          </p:nvPr>
        </p:nvSpPr>
        <p:spPr>
          <a:xfrm>
            <a:off x="1141410" y="2674463"/>
            <a:ext cx="3196899"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1127918" y="3360263"/>
            <a:ext cx="3208735"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514766" y="2677635"/>
            <a:ext cx="3184385"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504213" y="3363435"/>
            <a:ext cx="3195830"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852442" y="2674463"/>
            <a:ext cx="3194968"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852442" y="3360263"/>
            <a:ext cx="3194968"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7/8/2025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1141411" y="609600"/>
            <a:ext cx="9905999" cy="19050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1141413" y="4404596"/>
            <a:ext cx="319524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141413" y="2666998"/>
            <a:ext cx="31952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1" name="Text Placeholder 3"/>
          <p:cNvSpPr>
            <a:spLocks noGrp="1"/>
          </p:cNvSpPr>
          <p:nvPr>
            <p:ph type="body" sz="half" idx="18"/>
          </p:nvPr>
        </p:nvSpPr>
        <p:spPr>
          <a:xfrm>
            <a:off x="1141413" y="4980858"/>
            <a:ext cx="3195240" cy="81784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89053" y="4404596"/>
            <a:ext cx="320040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489053" y="2666998"/>
            <a:ext cx="31989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4" name="Text Placeholder 3"/>
          <p:cNvSpPr>
            <a:spLocks noGrp="1"/>
          </p:cNvSpPr>
          <p:nvPr>
            <p:ph type="body" sz="half" idx="19"/>
          </p:nvPr>
        </p:nvSpPr>
        <p:spPr>
          <a:xfrm>
            <a:off x="4487593" y="4980857"/>
            <a:ext cx="3200400" cy="81034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852567" y="4404595"/>
            <a:ext cx="3190741"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852442" y="2666998"/>
            <a:ext cx="3194969"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7" name="Text Placeholder 3"/>
          <p:cNvSpPr>
            <a:spLocks noGrp="1"/>
          </p:cNvSpPr>
          <p:nvPr>
            <p:ph type="body" sz="half" idx="20"/>
          </p:nvPr>
        </p:nvSpPr>
        <p:spPr>
          <a:xfrm>
            <a:off x="7852442" y="4980854"/>
            <a:ext cx="3194968" cy="81034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7/8/2025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7/8/2025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42400" y="609599"/>
            <a:ext cx="2005011"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41410" y="609599"/>
            <a:ext cx="7748590" cy="51816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7/8/2025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2" descr="\\DROBO-FS\QuickDrops\JB\PPTX NG\Droplets\LightingOverlay.png"/>
          <p:cNvPicPr>
            <a:picLocks noChangeAspect="1" noChangeArrowheads="1"/>
          </p:cNvPicPr>
          <p:nvPr/>
        </p:nvPicPr>
        <p:blipFill>
          <a:blip r:embed="rId19">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grpSp>
        <p:nvGrpSpPr>
          <p:cNvPr id="8" name="Group 7"/>
          <p:cNvGrpSpPr/>
          <p:nvPr/>
        </p:nvGrpSpPr>
        <p:grpSpPr>
          <a:xfrm>
            <a:off x="-14288" y="0"/>
            <a:ext cx="12053888" cy="6858001"/>
            <a:chOff x="-14288" y="0"/>
            <a:chExt cx="12053888" cy="6858001"/>
          </a:xfrm>
        </p:grpSpPr>
        <p:grpSp>
          <p:nvGrpSpPr>
            <p:cNvPr id="9" name="Group 8"/>
            <p:cNvGrpSpPr/>
            <p:nvPr/>
          </p:nvGrpSpPr>
          <p:grpSpPr>
            <a:xfrm>
              <a:off x="-14288"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21" name="Rectangle 5"/>
              <p:cNvSpPr>
                <a:spLocks noChangeArrowheads="1"/>
              </p:cNvSpPr>
              <p:nvPr/>
            </p:nvSpPr>
            <p:spPr bwMode="auto">
              <a:xfrm>
                <a:off x="114300" y="4763"/>
                <a:ext cx="23813" cy="2181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sp>
            <p:nvSpPr>
              <p:cNvPr id="22" name="Freeform 6"/>
              <p:cNvSpPr>
                <a:spLocks noEditPoints="1"/>
              </p:cNvSpPr>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3" name="Freeform 7"/>
              <p:cNvSpPr>
                <a:spLocks noEditPoints="1"/>
              </p:cNvSpPr>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4" name="Freeform 8"/>
              <p:cNvSpPr/>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5" name="Freeform 9"/>
              <p:cNvSpPr>
                <a:spLocks noEditPoints="1"/>
              </p:cNvSpPr>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6" name="Freeform 10"/>
              <p:cNvSpPr/>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7" name="Freeform 11"/>
              <p:cNvSpPr/>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8" name="Freeform 12"/>
              <p:cNvSpPr>
                <a:spLocks noEditPoints="1"/>
              </p:cNvSpPr>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9" name="Freeform 13"/>
              <p:cNvSpPr>
                <a:spLocks noEditPoints="1"/>
              </p:cNvSpPr>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0" name="Freeform 14"/>
              <p:cNvSpPr/>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1" name="Freeform 15"/>
              <p:cNvSpPr>
                <a:spLocks noEditPoints="1"/>
              </p:cNvSpPr>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2" name="Line 16"/>
              <p:cNvSpPr>
                <a:spLocks noChangeShapeType="1"/>
              </p:cNvSpPr>
              <p:nvPr/>
            </p:nvSpPr>
            <p:spPr bwMode="auto">
              <a:xfrm>
                <a:off x="-4763" y="9525"/>
                <a:ext cx="0" cy="0"/>
              </a:xfrm>
              <a:prstGeom prst="line">
                <a:avLst/>
              </a:prstGeom>
              <a:grpFill/>
              <a:ln w="15" cap="flat">
                <a:solidFill>
                  <a:srgbClr val="FFFFFF"/>
                </a:solidFill>
                <a:prstDash val="solid"/>
                <a:miter lim="800000"/>
                <a:headEnd/>
                <a:tailEnd/>
              </a:ln>
            </p:spPr>
          </p:sp>
          <p:sp>
            <p:nvSpPr>
              <p:cNvPr id="33" name="Freeform 17"/>
              <p:cNvSpPr/>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4" name="Freeform 18"/>
              <p:cNvSpPr/>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5" name="Freeform 19"/>
              <p:cNvSpPr/>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6" name="Freeform 20"/>
              <p:cNvSpPr>
                <a:spLocks noEditPoints="1"/>
              </p:cNvSpPr>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7" name="Rectangle 21"/>
              <p:cNvSpPr>
                <a:spLocks noChangeArrowheads="1"/>
              </p:cNvSpPr>
              <p:nvPr/>
            </p:nvSpPr>
            <p:spPr bwMode="auto">
              <a:xfrm>
                <a:off x="133350" y="4662488"/>
                <a:ext cx="23813" cy="2181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sp>
            <p:nvSpPr>
              <p:cNvPr id="38" name="Freeform 22"/>
              <p:cNvSpPr/>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9" name="Freeform 23"/>
              <p:cNvSpPr>
                <a:spLocks noEditPoints="1"/>
              </p:cNvSpPr>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0" name="Freeform 24"/>
              <p:cNvSpPr/>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1" name="Freeform 25"/>
              <p:cNvSpPr>
                <a:spLocks noEditPoints="1"/>
              </p:cNvSpPr>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2" name="Freeform 26"/>
              <p:cNvSpPr/>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3" name="Freeform 27"/>
              <p:cNvSpPr/>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4" name="Freeform 28"/>
              <p:cNvSpPr>
                <a:spLocks noEditPoints="1"/>
              </p:cNvSpPr>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5" name="Freeform 29"/>
              <p:cNvSpPr>
                <a:spLocks noEditPoints="1"/>
              </p:cNvSpPr>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6" name="Freeform 30"/>
              <p:cNvSpPr/>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7" name="Freeform 31"/>
              <p:cNvSpPr>
                <a:spLocks noEditPoints="1"/>
              </p:cNvSpPr>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grpSp>
        <p:grpSp>
          <p:nvGrpSpPr>
            <p:cNvPr id="10" name="Group 9"/>
            <p:cNvGrpSpPr/>
            <p:nvPr/>
          </p:nvGrpSpPr>
          <p:grpSpPr>
            <a:xfrm>
              <a:off x="11364912" y="0"/>
              <a:ext cx="674688" cy="6848476"/>
              <a:chOff x="11364912" y="0"/>
              <a:chExt cx="674688" cy="6848476"/>
            </a:xfrm>
            <a:gradFill flip="none" rotWithShape="1">
              <a:gsLst>
                <a:gs pos="0">
                  <a:schemeClr val="tx2">
                    <a:alpha val="80000"/>
                  </a:schemeClr>
                </a:gs>
                <a:gs pos="100000">
                  <a:schemeClr val="bg2">
                    <a:lumMod val="60000"/>
                    <a:lumOff val="40000"/>
                    <a:alpha val="60000"/>
                  </a:schemeClr>
                </a:gs>
              </a:gsLst>
              <a:lin ang="5400000" scaled="0"/>
              <a:tileRect/>
            </a:gradFill>
          </p:grpSpPr>
          <p:sp>
            <p:nvSpPr>
              <p:cNvPr id="11" name="Freeform 32"/>
              <p:cNvSpPr/>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2" name="Freeform 33"/>
              <p:cNvSpPr>
                <a:spLocks noEditPoints="1"/>
              </p:cNvSpPr>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3" name="Freeform 34"/>
              <p:cNvSpPr>
                <a:spLocks noEditPoints="1"/>
              </p:cNvSpPr>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4" name="Freeform 35"/>
              <p:cNvSpPr/>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5" name="Freeform 36"/>
              <p:cNvSpPr>
                <a:spLocks noEditPoints="1"/>
              </p:cNvSpPr>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6" name="Freeform 37"/>
              <p:cNvSpPr/>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7" name="Freeform 38"/>
              <p:cNvSpPr>
                <a:spLocks noEditPoints="1"/>
              </p:cNvSpPr>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8" name="Freeform 39"/>
              <p:cNvSpPr/>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9" name="Freeform 40"/>
              <p:cNvSpPr>
                <a:spLocks noEditPoints="1"/>
              </p:cNvSpPr>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0" name="Rectangle 41"/>
              <p:cNvSpPr>
                <a:spLocks noChangeArrowheads="1"/>
              </p:cNvSpPr>
              <p:nvPr/>
            </p:nvSpPr>
            <p:spPr bwMode="auto">
              <a:xfrm>
                <a:off x="11939587" y="6596063"/>
                <a:ext cx="23813" cy="2524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grpSp>
      </p:grpSp>
      <p:sp>
        <p:nvSpPr>
          <p:cNvPr id="2" name="Title Placeholder 1"/>
          <p:cNvSpPr>
            <a:spLocks noGrp="1"/>
          </p:cNvSpPr>
          <p:nvPr>
            <p:ph type="title"/>
          </p:nvPr>
        </p:nvSpPr>
        <p:spPr>
          <a:xfrm>
            <a:off x="1141413" y="618518"/>
            <a:ext cx="9905998" cy="1478570"/>
          </a:xfrm>
          <a:prstGeom prst="rect">
            <a:avLst/>
          </a:prstGeom>
        </p:spPr>
        <p:txBody>
          <a:bodyPr vert="horz" lIns="91440" tIns="45720" rIns="91440" bIns="45720" rtlCol="0" anchor="ctr">
            <a:normAutofit/>
          </a:bodyPr>
          <a:lstStyle/>
          <a:p>
            <a:endParaRPr lang="en-US" dirty="0"/>
          </a:p>
        </p:txBody>
      </p:sp>
      <p:sp>
        <p:nvSpPr>
          <p:cNvPr id="3" name="Text Placeholder 2"/>
          <p:cNvSpPr>
            <a:spLocks noGrp="1"/>
          </p:cNvSpPr>
          <p:nvPr>
            <p:ph type="body" idx="1"/>
          </p:nvPr>
        </p:nvSpPr>
        <p:spPr>
          <a:xfrm>
            <a:off x="1141412" y="2249487"/>
            <a:ext cx="9905999" cy="354171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456921" y="5883276"/>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48A87A34-81AB-432B-8DAE-1953F412C126}" type="datetimeFigureOut">
              <a:rPr lang="en-US" dirty="0"/>
              <a:pPr/>
              <a:t>7/8/2025</a:t>
            </a:fld>
            <a:endParaRPr lang="en-US" dirty="0"/>
          </a:p>
        </p:txBody>
      </p:sp>
      <p:sp>
        <p:nvSpPr>
          <p:cNvPr id="5" name="Footer Placeholder 4"/>
          <p:cNvSpPr>
            <a:spLocks noGrp="1"/>
          </p:cNvSpPr>
          <p:nvPr>
            <p:ph type="ftr" sz="quarter" idx="3"/>
          </p:nvPr>
        </p:nvSpPr>
        <p:spPr>
          <a:xfrm>
            <a:off x="1141411" y="5883275"/>
            <a:ext cx="6239309" cy="365125"/>
          </a:xfrm>
          <a:prstGeom prst="rect">
            <a:avLst/>
          </a:prstGeom>
        </p:spPr>
        <p:txBody>
          <a:bodyPr vert="horz" lIns="91440" tIns="45720" rIns="91440" bIns="45720" rtlCol="0" anchor="ctr"/>
          <a:lstStyle>
            <a:lvl1pPr algn="l">
              <a:defRPr sz="1050" cap="all" baseline="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0276321" y="5883274"/>
            <a:ext cx="771089"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D22F896-40B5-4ADD-8801-0D06FADFA09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txStyles>
    <p:title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876423" y="1847576"/>
            <a:ext cx="8791575" cy="2387600"/>
          </a:xfrm>
        </p:spPr>
        <p:txBody>
          <a:bodyPr>
            <a:noAutofit/>
          </a:bodyPr>
          <a:lstStyle/>
          <a:p>
            <a:pPr algn="ctr"/>
            <a:br>
              <a:rPr lang="en-GB" sz="7200" dirty="0"/>
            </a:br>
            <a:r>
              <a:rPr lang="en-GB" sz="7200" dirty="0"/>
              <a:t>YR 2025-26 </a:t>
            </a:r>
            <a:br>
              <a:rPr lang="en-GB" sz="7200" dirty="0"/>
            </a:br>
            <a:endParaRPr lang="en-GB" sz="7200" dirty="0"/>
          </a:p>
        </p:txBody>
      </p:sp>
      <p:sp>
        <p:nvSpPr>
          <p:cNvPr id="3" name="Subtitle 2"/>
          <p:cNvSpPr>
            <a:spLocks noGrp="1"/>
          </p:cNvSpPr>
          <p:nvPr>
            <p:ph type="subTitle" idx="1"/>
          </p:nvPr>
        </p:nvSpPr>
        <p:spPr/>
        <p:txBody>
          <a:bodyPr>
            <a:normAutofit/>
          </a:bodyPr>
          <a:lstStyle/>
          <a:p>
            <a:pPr algn="ctr"/>
            <a:r>
              <a:rPr lang="en-GB" sz="4800" dirty="0"/>
              <a:t>What happens in a day?</a:t>
            </a:r>
          </a:p>
        </p:txBody>
      </p:sp>
    </p:spTree>
    <p:extLst>
      <p:ext uri="{BB962C8B-B14F-4D97-AF65-F5344CB8AC3E}">
        <p14:creationId xmlns:p14="http://schemas.microsoft.com/office/powerpoint/2010/main" val="47800060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35CD1C-C694-4360-B770-369197EB5C60}"/>
              </a:ext>
            </a:extLst>
          </p:cNvPr>
          <p:cNvSpPr>
            <a:spLocks noGrp="1"/>
          </p:cNvSpPr>
          <p:nvPr>
            <p:ph type="title"/>
          </p:nvPr>
        </p:nvSpPr>
        <p:spPr>
          <a:xfrm>
            <a:off x="1141413" y="318782"/>
            <a:ext cx="9905998" cy="1409350"/>
          </a:xfrm>
        </p:spPr>
        <p:txBody>
          <a:bodyPr/>
          <a:lstStyle/>
          <a:p>
            <a:r>
              <a:rPr lang="en-US" dirty="0"/>
              <a:t>The start of the day</a:t>
            </a:r>
            <a:endParaRPr lang="en-GB" dirty="0"/>
          </a:p>
        </p:txBody>
      </p:sp>
      <p:sp>
        <p:nvSpPr>
          <p:cNvPr id="3" name="Content Placeholder 2">
            <a:extLst>
              <a:ext uri="{FF2B5EF4-FFF2-40B4-BE49-F238E27FC236}">
                <a16:creationId xmlns:a16="http://schemas.microsoft.com/office/drawing/2014/main" id="{8784F771-4670-4583-93B5-A543DEA7A31B}"/>
              </a:ext>
            </a:extLst>
          </p:cNvPr>
          <p:cNvSpPr>
            <a:spLocks noGrp="1"/>
          </p:cNvSpPr>
          <p:nvPr>
            <p:ph idx="1"/>
          </p:nvPr>
        </p:nvSpPr>
        <p:spPr>
          <a:xfrm>
            <a:off x="1141412" y="1442906"/>
            <a:ext cx="9905999" cy="4348295"/>
          </a:xfrm>
        </p:spPr>
        <p:txBody>
          <a:bodyPr/>
          <a:lstStyle/>
          <a:p>
            <a:r>
              <a:rPr lang="en-US" dirty="0"/>
              <a:t>When the bell rings the class teacher will come to meet the children at the gate and welcome you.</a:t>
            </a:r>
          </a:p>
          <a:p>
            <a:r>
              <a:rPr lang="en-US" dirty="0"/>
              <a:t>The children will come into the classroom and will be helped to put their things away…coat, water bottles, snack pots etc.</a:t>
            </a:r>
          </a:p>
          <a:p>
            <a:r>
              <a:rPr lang="en-US" dirty="0"/>
              <a:t>There will be a variety of activities available for the children to explore. Help will be given to those children that may need a little longer to settle.</a:t>
            </a:r>
            <a:endParaRPr lang="en-GB" dirty="0"/>
          </a:p>
        </p:txBody>
      </p:sp>
    </p:spTree>
    <p:extLst>
      <p:ext uri="{BB962C8B-B14F-4D97-AF65-F5344CB8AC3E}">
        <p14:creationId xmlns:p14="http://schemas.microsoft.com/office/powerpoint/2010/main" val="22831841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61042D-0271-4521-8F10-AE01E2E653F7}"/>
              </a:ext>
            </a:extLst>
          </p:cNvPr>
          <p:cNvSpPr>
            <a:spLocks noGrp="1"/>
          </p:cNvSpPr>
          <p:nvPr>
            <p:ph type="title"/>
          </p:nvPr>
        </p:nvSpPr>
        <p:spPr/>
        <p:txBody>
          <a:bodyPr/>
          <a:lstStyle/>
          <a:p>
            <a:r>
              <a:rPr lang="en-US" dirty="0"/>
              <a:t>welcome</a:t>
            </a:r>
            <a:endParaRPr lang="en-GB" dirty="0"/>
          </a:p>
        </p:txBody>
      </p:sp>
      <p:sp>
        <p:nvSpPr>
          <p:cNvPr id="3" name="Content Placeholder 2">
            <a:extLst>
              <a:ext uri="{FF2B5EF4-FFF2-40B4-BE49-F238E27FC236}">
                <a16:creationId xmlns:a16="http://schemas.microsoft.com/office/drawing/2014/main" id="{27C11865-BF7E-4F2B-B75D-3476A71C1FB8}"/>
              </a:ext>
            </a:extLst>
          </p:cNvPr>
          <p:cNvSpPr>
            <a:spLocks noGrp="1"/>
          </p:cNvSpPr>
          <p:nvPr>
            <p:ph idx="1"/>
          </p:nvPr>
        </p:nvSpPr>
        <p:spPr>
          <a:xfrm>
            <a:off x="1141412" y="1728132"/>
            <a:ext cx="9905999" cy="4063069"/>
          </a:xfrm>
        </p:spPr>
        <p:txBody>
          <a:bodyPr>
            <a:normAutofit lnSpcReduction="10000"/>
          </a:bodyPr>
          <a:lstStyle/>
          <a:p>
            <a:r>
              <a:rPr lang="en-US" dirty="0"/>
              <a:t>When the second bell rings the children will come to the carpet area and welcome each other. </a:t>
            </a:r>
          </a:p>
          <a:p>
            <a:r>
              <a:rPr lang="en-US" dirty="0"/>
              <a:t>The register will be taken and children will select their lunch for the day (with support) </a:t>
            </a:r>
            <a:r>
              <a:rPr lang="en-US" sz="1600" dirty="0"/>
              <a:t>~we will always check all children have a meal selected via the parent app and will help children select an option if it hasn’t been completed at home.</a:t>
            </a:r>
          </a:p>
          <a:p>
            <a:r>
              <a:rPr lang="en-US" dirty="0"/>
              <a:t>A short teaching input linked to different areas of learning will be given and children will either work in small groups with an adult or more independently to explore their own learning.</a:t>
            </a:r>
          </a:p>
          <a:p>
            <a:r>
              <a:rPr lang="en-US" dirty="0"/>
              <a:t>The children have daily English and </a:t>
            </a:r>
            <a:r>
              <a:rPr lang="en-US" dirty="0" err="1"/>
              <a:t>Maths</a:t>
            </a:r>
            <a:r>
              <a:rPr lang="en-US" dirty="0"/>
              <a:t> learning opportunities.</a:t>
            </a:r>
            <a:endParaRPr lang="en-GB" dirty="0"/>
          </a:p>
        </p:txBody>
      </p:sp>
    </p:spTree>
    <p:extLst>
      <p:ext uri="{BB962C8B-B14F-4D97-AF65-F5344CB8AC3E}">
        <p14:creationId xmlns:p14="http://schemas.microsoft.com/office/powerpoint/2010/main" val="6385807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B3EE5E-D840-4317-93F5-5BDF1EF42272}"/>
              </a:ext>
            </a:extLst>
          </p:cNvPr>
          <p:cNvSpPr>
            <a:spLocks noGrp="1"/>
          </p:cNvSpPr>
          <p:nvPr>
            <p:ph type="title"/>
          </p:nvPr>
        </p:nvSpPr>
        <p:spPr>
          <a:xfrm>
            <a:off x="1141413" y="33995"/>
            <a:ext cx="9905998" cy="1828361"/>
          </a:xfrm>
        </p:spPr>
        <p:txBody>
          <a:bodyPr/>
          <a:lstStyle/>
          <a:p>
            <a:r>
              <a:rPr lang="en-US" dirty="0"/>
              <a:t>Snack and story</a:t>
            </a:r>
            <a:endParaRPr lang="en-GB" dirty="0"/>
          </a:p>
        </p:txBody>
      </p:sp>
      <p:sp>
        <p:nvSpPr>
          <p:cNvPr id="3" name="Content Placeholder 2">
            <a:extLst>
              <a:ext uri="{FF2B5EF4-FFF2-40B4-BE49-F238E27FC236}">
                <a16:creationId xmlns:a16="http://schemas.microsoft.com/office/drawing/2014/main" id="{38AC991F-1B84-4E28-9413-EC1250211066}"/>
              </a:ext>
            </a:extLst>
          </p:cNvPr>
          <p:cNvSpPr>
            <a:spLocks noGrp="1"/>
          </p:cNvSpPr>
          <p:nvPr>
            <p:ph idx="1"/>
          </p:nvPr>
        </p:nvSpPr>
        <p:spPr>
          <a:xfrm>
            <a:off x="1141413" y="1400961"/>
            <a:ext cx="7784473" cy="4907559"/>
          </a:xfrm>
        </p:spPr>
        <p:txBody>
          <a:bodyPr>
            <a:normAutofit/>
          </a:bodyPr>
          <a:lstStyle/>
          <a:p>
            <a:r>
              <a:rPr lang="en-US" dirty="0"/>
              <a:t>10 am the children stop for a snack and story. This is usually a snack brought in from home and milk provided by school. </a:t>
            </a:r>
            <a:r>
              <a:rPr lang="en-US" sz="1600" dirty="0"/>
              <a:t>~Once children turn 5, if you wish your child to continue drinking milk you will need to pay for this via the Dairy- please ask the office for details.</a:t>
            </a:r>
          </a:p>
          <a:p>
            <a:r>
              <a:rPr lang="en-US" dirty="0"/>
              <a:t>Story time ~ this helps to develop story language, vocabulary, comprehension skills and a love for reading!</a:t>
            </a:r>
          </a:p>
          <a:p>
            <a:r>
              <a:rPr lang="en-US" dirty="0"/>
              <a:t>10:15-10:30am PLAY TIME! This will be slightly earlier than the rest of the school to start, to allow the children time to get used to the space and the other reception children. </a:t>
            </a:r>
          </a:p>
        </p:txBody>
      </p:sp>
      <p:pic>
        <p:nvPicPr>
          <p:cNvPr id="4" name="Picture 3">
            <a:extLst>
              <a:ext uri="{FF2B5EF4-FFF2-40B4-BE49-F238E27FC236}">
                <a16:creationId xmlns:a16="http://schemas.microsoft.com/office/drawing/2014/main" id="{12244F3D-BADA-4324-9D8A-F053800DBCD2}"/>
              </a:ext>
            </a:extLst>
          </p:cNvPr>
          <p:cNvPicPr>
            <a:picLocks noChangeAspect="1"/>
          </p:cNvPicPr>
          <p:nvPr/>
        </p:nvPicPr>
        <p:blipFill>
          <a:blip r:embed="rId2"/>
          <a:stretch>
            <a:fillRect/>
          </a:stretch>
        </p:blipFill>
        <p:spPr>
          <a:xfrm>
            <a:off x="9155919" y="268727"/>
            <a:ext cx="2791156" cy="3783155"/>
          </a:xfrm>
          <a:prstGeom prst="rect">
            <a:avLst/>
          </a:prstGeom>
        </p:spPr>
      </p:pic>
    </p:spTree>
    <p:extLst>
      <p:ext uri="{BB962C8B-B14F-4D97-AF65-F5344CB8AC3E}">
        <p14:creationId xmlns:p14="http://schemas.microsoft.com/office/powerpoint/2010/main" val="31979062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266FEC-0C59-497B-977F-D3AC2B51209C}"/>
              </a:ext>
            </a:extLst>
          </p:cNvPr>
          <p:cNvSpPr>
            <a:spLocks noGrp="1"/>
          </p:cNvSpPr>
          <p:nvPr>
            <p:ph type="title"/>
          </p:nvPr>
        </p:nvSpPr>
        <p:spPr/>
        <p:txBody>
          <a:bodyPr/>
          <a:lstStyle/>
          <a:p>
            <a:r>
              <a:rPr lang="en-US" dirty="0"/>
              <a:t>Collective worship 10:30-10:45</a:t>
            </a:r>
            <a:endParaRPr lang="en-GB" dirty="0"/>
          </a:p>
        </p:txBody>
      </p:sp>
      <p:sp>
        <p:nvSpPr>
          <p:cNvPr id="3" name="Content Placeholder 2">
            <a:extLst>
              <a:ext uri="{FF2B5EF4-FFF2-40B4-BE49-F238E27FC236}">
                <a16:creationId xmlns:a16="http://schemas.microsoft.com/office/drawing/2014/main" id="{1491EE47-07AD-43D0-8086-4F0489FC66A0}"/>
              </a:ext>
            </a:extLst>
          </p:cNvPr>
          <p:cNvSpPr>
            <a:spLocks noGrp="1"/>
          </p:cNvSpPr>
          <p:nvPr>
            <p:ph idx="1"/>
          </p:nvPr>
        </p:nvSpPr>
        <p:spPr/>
        <p:txBody>
          <a:bodyPr/>
          <a:lstStyle/>
          <a:p>
            <a:r>
              <a:rPr lang="en-US" dirty="0"/>
              <a:t>When the children are ready, we will join the rest of the school for a daily assembly, where we learn about our school values, share Bible stories, celebrate, sing, learn about inspirational people and the lives of others. </a:t>
            </a:r>
          </a:p>
          <a:p>
            <a:endParaRPr lang="en-GB" dirty="0"/>
          </a:p>
        </p:txBody>
      </p:sp>
      <p:pic>
        <p:nvPicPr>
          <p:cNvPr id="4" name="Picture 3">
            <a:extLst>
              <a:ext uri="{FF2B5EF4-FFF2-40B4-BE49-F238E27FC236}">
                <a16:creationId xmlns:a16="http://schemas.microsoft.com/office/drawing/2014/main" id="{68CA550D-9E5E-4D61-9F2A-C8CF01D71D22}"/>
              </a:ext>
            </a:extLst>
          </p:cNvPr>
          <p:cNvPicPr>
            <a:picLocks noChangeAspect="1"/>
          </p:cNvPicPr>
          <p:nvPr/>
        </p:nvPicPr>
        <p:blipFill>
          <a:blip r:embed="rId2"/>
          <a:stretch>
            <a:fillRect/>
          </a:stretch>
        </p:blipFill>
        <p:spPr>
          <a:xfrm>
            <a:off x="9189198" y="4169778"/>
            <a:ext cx="2136507" cy="2217041"/>
          </a:xfrm>
          <a:prstGeom prst="rect">
            <a:avLst/>
          </a:prstGeom>
        </p:spPr>
      </p:pic>
      <p:pic>
        <p:nvPicPr>
          <p:cNvPr id="5" name="Picture 4">
            <a:extLst>
              <a:ext uri="{FF2B5EF4-FFF2-40B4-BE49-F238E27FC236}">
                <a16:creationId xmlns:a16="http://schemas.microsoft.com/office/drawing/2014/main" id="{3C6EAADF-C6E7-45E8-A71D-6E4E8DFFB4BA}"/>
              </a:ext>
            </a:extLst>
          </p:cNvPr>
          <p:cNvPicPr>
            <a:picLocks noChangeAspect="1"/>
          </p:cNvPicPr>
          <p:nvPr/>
        </p:nvPicPr>
        <p:blipFill>
          <a:blip r:embed="rId3"/>
          <a:stretch>
            <a:fillRect/>
          </a:stretch>
        </p:blipFill>
        <p:spPr>
          <a:xfrm>
            <a:off x="5541031" y="4169778"/>
            <a:ext cx="1630153" cy="2314702"/>
          </a:xfrm>
          <a:prstGeom prst="rect">
            <a:avLst/>
          </a:prstGeom>
        </p:spPr>
      </p:pic>
      <p:pic>
        <p:nvPicPr>
          <p:cNvPr id="6" name="Picture 5">
            <a:extLst>
              <a:ext uri="{FF2B5EF4-FFF2-40B4-BE49-F238E27FC236}">
                <a16:creationId xmlns:a16="http://schemas.microsoft.com/office/drawing/2014/main" id="{15383169-0F7C-42D3-904A-52958C3DE8E2}"/>
              </a:ext>
            </a:extLst>
          </p:cNvPr>
          <p:cNvPicPr>
            <a:picLocks noChangeAspect="1"/>
          </p:cNvPicPr>
          <p:nvPr/>
        </p:nvPicPr>
        <p:blipFill>
          <a:blip r:embed="rId4"/>
          <a:stretch>
            <a:fillRect/>
          </a:stretch>
        </p:blipFill>
        <p:spPr>
          <a:xfrm>
            <a:off x="7350414" y="3605726"/>
            <a:ext cx="1659554" cy="2356449"/>
          </a:xfrm>
          <a:prstGeom prst="rect">
            <a:avLst/>
          </a:prstGeom>
        </p:spPr>
      </p:pic>
      <p:pic>
        <p:nvPicPr>
          <p:cNvPr id="7" name="Picture 6">
            <a:extLst>
              <a:ext uri="{FF2B5EF4-FFF2-40B4-BE49-F238E27FC236}">
                <a16:creationId xmlns:a16="http://schemas.microsoft.com/office/drawing/2014/main" id="{CEF48106-AFB9-4420-B90E-9884A3F3BD1C}"/>
              </a:ext>
            </a:extLst>
          </p:cNvPr>
          <p:cNvPicPr>
            <a:picLocks noChangeAspect="1"/>
          </p:cNvPicPr>
          <p:nvPr/>
        </p:nvPicPr>
        <p:blipFill>
          <a:blip r:embed="rId5"/>
          <a:stretch>
            <a:fillRect/>
          </a:stretch>
        </p:blipFill>
        <p:spPr>
          <a:xfrm>
            <a:off x="230046" y="3741549"/>
            <a:ext cx="5128924" cy="2084805"/>
          </a:xfrm>
          <a:prstGeom prst="rect">
            <a:avLst/>
          </a:prstGeom>
        </p:spPr>
      </p:pic>
    </p:spTree>
    <p:extLst>
      <p:ext uri="{BB962C8B-B14F-4D97-AF65-F5344CB8AC3E}">
        <p14:creationId xmlns:p14="http://schemas.microsoft.com/office/powerpoint/2010/main" val="4005767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D25FC9-DB49-46CF-8EE8-70CBE6ED8586}"/>
              </a:ext>
            </a:extLst>
          </p:cNvPr>
          <p:cNvSpPr>
            <a:spLocks noGrp="1"/>
          </p:cNvSpPr>
          <p:nvPr>
            <p:ph type="title"/>
          </p:nvPr>
        </p:nvSpPr>
        <p:spPr>
          <a:xfrm>
            <a:off x="1141413" y="226504"/>
            <a:ext cx="9905998" cy="1359016"/>
          </a:xfrm>
        </p:spPr>
        <p:txBody>
          <a:bodyPr/>
          <a:lstStyle/>
          <a:p>
            <a:r>
              <a:rPr lang="en-US" dirty="0"/>
              <a:t>Phonics and continuous provision</a:t>
            </a:r>
            <a:br>
              <a:rPr lang="en-US" dirty="0"/>
            </a:br>
            <a:r>
              <a:rPr lang="en-US" dirty="0"/>
              <a:t>10:45-12:10</a:t>
            </a:r>
            <a:endParaRPr lang="en-GB" dirty="0"/>
          </a:p>
        </p:txBody>
      </p:sp>
      <p:sp>
        <p:nvSpPr>
          <p:cNvPr id="3" name="Content Placeholder 2">
            <a:extLst>
              <a:ext uri="{FF2B5EF4-FFF2-40B4-BE49-F238E27FC236}">
                <a16:creationId xmlns:a16="http://schemas.microsoft.com/office/drawing/2014/main" id="{C75EF322-96FB-4E1A-9797-E6B5BAA060F0}"/>
              </a:ext>
            </a:extLst>
          </p:cNvPr>
          <p:cNvSpPr>
            <a:spLocks noGrp="1"/>
          </p:cNvSpPr>
          <p:nvPr>
            <p:ph idx="1"/>
          </p:nvPr>
        </p:nvSpPr>
        <p:spPr>
          <a:xfrm>
            <a:off x="1141412" y="1585520"/>
            <a:ext cx="7457304" cy="4205681"/>
          </a:xfrm>
        </p:spPr>
        <p:txBody>
          <a:bodyPr>
            <a:normAutofit/>
          </a:bodyPr>
          <a:lstStyle/>
          <a:p>
            <a:r>
              <a:rPr lang="en-US" dirty="0"/>
              <a:t>A daily phonics session is shared with the whole class. We focus on learning new sounds, seeing them in print and using sounds to blend into words for reading and writing.</a:t>
            </a:r>
          </a:p>
          <a:p>
            <a:r>
              <a:rPr lang="en-US" dirty="0"/>
              <a:t>Adult led group work and independent learning continues throughout the morning. </a:t>
            </a:r>
          </a:p>
          <a:p>
            <a:r>
              <a:rPr lang="en-US" dirty="0"/>
              <a:t>‘Quick </a:t>
            </a:r>
            <a:r>
              <a:rPr lang="en-US" dirty="0" err="1"/>
              <a:t>Maths</a:t>
            </a:r>
            <a:r>
              <a:rPr lang="en-US" dirty="0"/>
              <a:t>’ is a short, snappy </a:t>
            </a:r>
            <a:r>
              <a:rPr lang="en-US" dirty="0" err="1"/>
              <a:t>maths</a:t>
            </a:r>
            <a:r>
              <a:rPr lang="en-US" dirty="0"/>
              <a:t> session delivered daily to reinforce the </a:t>
            </a:r>
            <a:r>
              <a:rPr lang="en-US" dirty="0" err="1"/>
              <a:t>maths</a:t>
            </a:r>
            <a:r>
              <a:rPr lang="en-US" dirty="0"/>
              <a:t> skills being taught throughout the week</a:t>
            </a:r>
            <a:endParaRPr lang="en-GB" dirty="0"/>
          </a:p>
        </p:txBody>
      </p:sp>
      <p:pic>
        <p:nvPicPr>
          <p:cNvPr id="4" name="Picture 3">
            <a:extLst>
              <a:ext uri="{FF2B5EF4-FFF2-40B4-BE49-F238E27FC236}">
                <a16:creationId xmlns:a16="http://schemas.microsoft.com/office/drawing/2014/main" id="{BB8843DD-696B-4CF9-AFE6-575310186985}"/>
              </a:ext>
            </a:extLst>
          </p:cNvPr>
          <p:cNvPicPr>
            <a:picLocks noChangeAspect="1"/>
          </p:cNvPicPr>
          <p:nvPr/>
        </p:nvPicPr>
        <p:blipFill>
          <a:blip r:embed="rId2"/>
          <a:stretch>
            <a:fillRect/>
          </a:stretch>
        </p:blipFill>
        <p:spPr>
          <a:xfrm>
            <a:off x="9374923" y="165689"/>
            <a:ext cx="2621334" cy="3552978"/>
          </a:xfrm>
          <a:prstGeom prst="rect">
            <a:avLst/>
          </a:prstGeom>
        </p:spPr>
      </p:pic>
      <p:pic>
        <p:nvPicPr>
          <p:cNvPr id="5" name="Picture 4">
            <a:extLst>
              <a:ext uri="{FF2B5EF4-FFF2-40B4-BE49-F238E27FC236}">
                <a16:creationId xmlns:a16="http://schemas.microsoft.com/office/drawing/2014/main" id="{70C91002-0392-4379-AF44-D861AF01219A}"/>
              </a:ext>
            </a:extLst>
          </p:cNvPr>
          <p:cNvPicPr>
            <a:picLocks noChangeAspect="1"/>
          </p:cNvPicPr>
          <p:nvPr/>
        </p:nvPicPr>
        <p:blipFill>
          <a:blip r:embed="rId3"/>
          <a:stretch>
            <a:fillRect/>
          </a:stretch>
        </p:blipFill>
        <p:spPr>
          <a:xfrm>
            <a:off x="8811971" y="3944939"/>
            <a:ext cx="2235440" cy="2274918"/>
          </a:xfrm>
          <a:prstGeom prst="rect">
            <a:avLst/>
          </a:prstGeom>
        </p:spPr>
      </p:pic>
    </p:spTree>
    <p:extLst>
      <p:ext uri="{BB962C8B-B14F-4D97-AF65-F5344CB8AC3E}">
        <p14:creationId xmlns:p14="http://schemas.microsoft.com/office/powerpoint/2010/main" val="4791415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C6303E-554F-4366-8D47-CB30CEECD606}"/>
              </a:ext>
            </a:extLst>
          </p:cNvPr>
          <p:cNvSpPr>
            <a:spLocks noGrp="1"/>
          </p:cNvSpPr>
          <p:nvPr>
            <p:ph type="title"/>
          </p:nvPr>
        </p:nvSpPr>
        <p:spPr>
          <a:xfrm>
            <a:off x="1141413" y="176169"/>
            <a:ext cx="9905998" cy="1350627"/>
          </a:xfrm>
        </p:spPr>
        <p:txBody>
          <a:bodyPr/>
          <a:lstStyle/>
          <a:p>
            <a:r>
              <a:rPr lang="en-US" dirty="0"/>
              <a:t>Lunch time</a:t>
            </a:r>
            <a:br>
              <a:rPr lang="en-US" dirty="0"/>
            </a:br>
            <a:r>
              <a:rPr lang="en-US" dirty="0"/>
              <a:t>12:10-1.10pm</a:t>
            </a:r>
            <a:endParaRPr lang="en-GB" dirty="0"/>
          </a:p>
        </p:txBody>
      </p:sp>
      <p:sp>
        <p:nvSpPr>
          <p:cNvPr id="3" name="Content Placeholder 2">
            <a:extLst>
              <a:ext uri="{FF2B5EF4-FFF2-40B4-BE49-F238E27FC236}">
                <a16:creationId xmlns:a16="http://schemas.microsoft.com/office/drawing/2014/main" id="{A583781E-168F-4C88-A577-22204E9BAA54}"/>
              </a:ext>
            </a:extLst>
          </p:cNvPr>
          <p:cNvSpPr>
            <a:spLocks noGrp="1"/>
          </p:cNvSpPr>
          <p:nvPr>
            <p:ph idx="1"/>
          </p:nvPr>
        </p:nvSpPr>
        <p:spPr>
          <a:xfrm>
            <a:off x="1141413" y="1426128"/>
            <a:ext cx="8480759" cy="4966283"/>
          </a:xfrm>
        </p:spPr>
        <p:txBody>
          <a:bodyPr>
            <a:normAutofit fontScale="92500" lnSpcReduction="20000"/>
          </a:bodyPr>
          <a:lstStyle/>
          <a:p>
            <a:r>
              <a:rPr lang="en-US" dirty="0"/>
              <a:t>The children go into the hall for their lunch. </a:t>
            </a:r>
          </a:p>
          <a:p>
            <a:r>
              <a:rPr lang="en-US" dirty="0"/>
              <a:t>We will support the children to collect their food from Jo and her team when they are having school dinners.</a:t>
            </a:r>
          </a:p>
          <a:p>
            <a:r>
              <a:rPr lang="en-US" dirty="0"/>
              <a:t>The lunchtime staff are all on hand to help children cut their food or sit with them if they need any help when eating. Should your child not eat very much or not like a particular meal choice, a note will be passed to the class teachers, so we can pass this information on to you.</a:t>
            </a:r>
          </a:p>
          <a:p>
            <a:r>
              <a:rPr lang="en-US" dirty="0"/>
              <a:t>It’s a great time for the children to chat with their friends and meet other children from different classes.</a:t>
            </a:r>
          </a:p>
          <a:p>
            <a:r>
              <a:rPr lang="en-US" dirty="0"/>
              <a:t>When the children have finished their lunch, they will be taken outside to play and will be supported by the lunch time staff to interact with others, play games and </a:t>
            </a:r>
            <a:r>
              <a:rPr lang="en-US" dirty="0" err="1"/>
              <a:t>socialise</a:t>
            </a:r>
            <a:r>
              <a:rPr lang="en-US" dirty="0"/>
              <a:t> with friends.</a:t>
            </a:r>
            <a:endParaRPr lang="en-GB" dirty="0"/>
          </a:p>
        </p:txBody>
      </p:sp>
      <p:pic>
        <p:nvPicPr>
          <p:cNvPr id="4" name="Picture 3">
            <a:extLst>
              <a:ext uri="{FF2B5EF4-FFF2-40B4-BE49-F238E27FC236}">
                <a16:creationId xmlns:a16="http://schemas.microsoft.com/office/drawing/2014/main" id="{D84D2CF2-5133-4331-9CD4-A996DB8380D3}"/>
              </a:ext>
            </a:extLst>
          </p:cNvPr>
          <p:cNvPicPr>
            <a:picLocks noChangeAspect="1"/>
          </p:cNvPicPr>
          <p:nvPr/>
        </p:nvPicPr>
        <p:blipFill>
          <a:blip r:embed="rId2"/>
          <a:stretch>
            <a:fillRect/>
          </a:stretch>
        </p:blipFill>
        <p:spPr>
          <a:xfrm>
            <a:off x="9500963" y="176169"/>
            <a:ext cx="2570795" cy="2667699"/>
          </a:xfrm>
          <a:prstGeom prst="rect">
            <a:avLst/>
          </a:prstGeom>
        </p:spPr>
      </p:pic>
    </p:spTree>
    <p:extLst>
      <p:ext uri="{BB962C8B-B14F-4D97-AF65-F5344CB8AC3E}">
        <p14:creationId xmlns:p14="http://schemas.microsoft.com/office/powerpoint/2010/main" val="6515277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677FFF-2749-4000-AD78-860050417191}"/>
              </a:ext>
            </a:extLst>
          </p:cNvPr>
          <p:cNvSpPr>
            <a:spLocks noGrp="1"/>
          </p:cNvSpPr>
          <p:nvPr>
            <p:ph type="title"/>
          </p:nvPr>
        </p:nvSpPr>
        <p:spPr>
          <a:xfrm>
            <a:off x="1141413" y="285226"/>
            <a:ext cx="9905998" cy="1518407"/>
          </a:xfrm>
        </p:spPr>
        <p:txBody>
          <a:bodyPr/>
          <a:lstStyle/>
          <a:p>
            <a:r>
              <a:rPr lang="en-US" dirty="0"/>
              <a:t>Afternoon</a:t>
            </a:r>
            <a:br>
              <a:rPr lang="en-US" dirty="0"/>
            </a:br>
            <a:r>
              <a:rPr lang="en-US" dirty="0"/>
              <a:t>1.10-3.10PM</a:t>
            </a:r>
            <a:endParaRPr lang="en-GB" dirty="0"/>
          </a:p>
        </p:txBody>
      </p:sp>
      <p:sp>
        <p:nvSpPr>
          <p:cNvPr id="3" name="Content Placeholder 2">
            <a:extLst>
              <a:ext uri="{FF2B5EF4-FFF2-40B4-BE49-F238E27FC236}">
                <a16:creationId xmlns:a16="http://schemas.microsoft.com/office/drawing/2014/main" id="{F7625193-1B4D-474B-B655-666CB9072C86}"/>
              </a:ext>
            </a:extLst>
          </p:cNvPr>
          <p:cNvSpPr>
            <a:spLocks noGrp="1"/>
          </p:cNvSpPr>
          <p:nvPr>
            <p:ph idx="1"/>
          </p:nvPr>
        </p:nvSpPr>
        <p:spPr>
          <a:xfrm>
            <a:off x="805343" y="1593908"/>
            <a:ext cx="8640661" cy="4664279"/>
          </a:xfrm>
        </p:spPr>
        <p:txBody>
          <a:bodyPr>
            <a:normAutofit lnSpcReduction="10000"/>
          </a:bodyPr>
          <a:lstStyle/>
          <a:p>
            <a:r>
              <a:rPr lang="en-US" dirty="0"/>
              <a:t>The children are collected from the playground/field and brought back to the classroom.</a:t>
            </a:r>
          </a:p>
          <a:p>
            <a:r>
              <a:rPr lang="en-US" dirty="0"/>
              <a:t>The afternoon register is taken and a chance to share lunchtime experiences, discussing games they may have played and new friends they may have met.</a:t>
            </a:r>
          </a:p>
          <a:p>
            <a:r>
              <a:rPr lang="en-US" dirty="0"/>
              <a:t>A short, adult led input is given and further opportunities for small group work and independent learning.</a:t>
            </a:r>
          </a:p>
          <a:p>
            <a:r>
              <a:rPr lang="en-US" dirty="0"/>
              <a:t>P.E/Understanding the World/Creative/R.E/P.S.E.D</a:t>
            </a:r>
          </a:p>
          <a:p>
            <a:r>
              <a:rPr lang="en-US" dirty="0"/>
              <a:t>Mid-afternoon the children stop for a short snack break ~ fruit provided by school.  They sometimes have an extra playtime too.</a:t>
            </a:r>
            <a:endParaRPr lang="en-GB" dirty="0"/>
          </a:p>
        </p:txBody>
      </p:sp>
      <p:pic>
        <p:nvPicPr>
          <p:cNvPr id="4" name="Picture 3">
            <a:extLst>
              <a:ext uri="{FF2B5EF4-FFF2-40B4-BE49-F238E27FC236}">
                <a16:creationId xmlns:a16="http://schemas.microsoft.com/office/drawing/2014/main" id="{C19B0923-5519-47F7-9B11-DD01BFAE9AA7}"/>
              </a:ext>
            </a:extLst>
          </p:cNvPr>
          <p:cNvPicPr>
            <a:picLocks noChangeAspect="1"/>
          </p:cNvPicPr>
          <p:nvPr/>
        </p:nvPicPr>
        <p:blipFill>
          <a:blip r:embed="rId2"/>
          <a:stretch>
            <a:fillRect/>
          </a:stretch>
        </p:blipFill>
        <p:spPr>
          <a:xfrm>
            <a:off x="9280211" y="599813"/>
            <a:ext cx="2651730" cy="2834391"/>
          </a:xfrm>
          <a:prstGeom prst="rect">
            <a:avLst/>
          </a:prstGeom>
        </p:spPr>
      </p:pic>
    </p:spTree>
    <p:extLst>
      <p:ext uri="{BB962C8B-B14F-4D97-AF65-F5344CB8AC3E}">
        <p14:creationId xmlns:p14="http://schemas.microsoft.com/office/powerpoint/2010/main" val="40460425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30D7DE-BC6D-471E-9854-807EA1CFA04F}"/>
              </a:ext>
            </a:extLst>
          </p:cNvPr>
          <p:cNvSpPr>
            <a:spLocks noGrp="1"/>
          </p:cNvSpPr>
          <p:nvPr>
            <p:ph type="title"/>
          </p:nvPr>
        </p:nvSpPr>
        <p:spPr/>
        <p:txBody>
          <a:bodyPr/>
          <a:lstStyle/>
          <a:p>
            <a:r>
              <a:rPr lang="en-US" dirty="0"/>
              <a:t>Home time!</a:t>
            </a:r>
            <a:endParaRPr lang="en-GB" dirty="0"/>
          </a:p>
        </p:txBody>
      </p:sp>
      <p:sp>
        <p:nvSpPr>
          <p:cNvPr id="3" name="Content Placeholder 2">
            <a:extLst>
              <a:ext uri="{FF2B5EF4-FFF2-40B4-BE49-F238E27FC236}">
                <a16:creationId xmlns:a16="http://schemas.microsoft.com/office/drawing/2014/main" id="{300D9EC6-998A-4065-8B2D-A8DD53340CB0}"/>
              </a:ext>
            </a:extLst>
          </p:cNvPr>
          <p:cNvSpPr>
            <a:spLocks noGrp="1"/>
          </p:cNvSpPr>
          <p:nvPr>
            <p:ph idx="1"/>
          </p:nvPr>
        </p:nvSpPr>
        <p:spPr/>
        <p:txBody>
          <a:bodyPr/>
          <a:lstStyle/>
          <a:p>
            <a:r>
              <a:rPr lang="en-US" dirty="0"/>
              <a:t>Tidy up time. This is a great opportunity to learn routines, work collaboratively and learn how to look after our belongings.</a:t>
            </a:r>
          </a:p>
          <a:p>
            <a:r>
              <a:rPr lang="en-US" dirty="0"/>
              <a:t>Story time and talking about the successes of the day ~ what have they enjoyed learning or exploring?</a:t>
            </a:r>
          </a:p>
          <a:p>
            <a:r>
              <a:rPr lang="en-US" dirty="0"/>
              <a:t>The children will leave school from the classroom gate…happy, smiling but no doubt tired and hungry! </a:t>
            </a:r>
            <a:r>
              <a:rPr lang="en-US" dirty="0">
                <a:sym typeface="Wingdings" panose="05000000000000000000" pitchFamily="2" charset="2"/>
              </a:rPr>
              <a:t></a:t>
            </a:r>
            <a:endParaRPr lang="en-GB" dirty="0"/>
          </a:p>
        </p:txBody>
      </p:sp>
    </p:spTree>
    <p:extLst>
      <p:ext uri="{BB962C8B-B14F-4D97-AF65-F5344CB8AC3E}">
        <p14:creationId xmlns:p14="http://schemas.microsoft.com/office/powerpoint/2010/main" val="195283136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ircuit">
  <a:themeElements>
    <a:clrScheme name="Circuit">
      <a:dk1>
        <a:sysClr val="windowText" lastClr="000000"/>
      </a:dk1>
      <a:lt1>
        <a:sysClr val="window" lastClr="FFFFFF"/>
      </a:lt1>
      <a:dk2>
        <a:srgbClr val="134770"/>
      </a:dk2>
      <a:lt2>
        <a:srgbClr val="82FFFF"/>
      </a:lt2>
      <a:accent1>
        <a:srgbClr val="9ACD4C"/>
      </a:accent1>
      <a:accent2>
        <a:srgbClr val="FAA93A"/>
      </a:accent2>
      <a:accent3>
        <a:srgbClr val="D35940"/>
      </a:accent3>
      <a:accent4>
        <a:srgbClr val="B258D3"/>
      </a:accent4>
      <a:accent5>
        <a:srgbClr val="63A0CC"/>
      </a:accent5>
      <a:accent6>
        <a:srgbClr val="8AC4A7"/>
      </a:accent6>
      <a:hlink>
        <a:srgbClr val="B8FA56"/>
      </a:hlink>
      <a:folHlink>
        <a:srgbClr val="7AF8CC"/>
      </a:folHlink>
    </a:clrScheme>
    <a:fontScheme name="Circui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ircuit">
      <a:fillStyleLst>
        <a:solidFill>
          <a:schemeClr val="phClr"/>
        </a:solidFill>
        <a:gradFill rotWithShape="1">
          <a:gsLst>
            <a:gs pos="0">
              <a:schemeClr val="phClr">
                <a:tint val="58000"/>
                <a:satMod val="108000"/>
                <a:lumMod val="110000"/>
              </a:schemeClr>
            </a:gs>
            <a:gs pos="100000">
              <a:schemeClr val="phClr">
                <a:tint val="81000"/>
                <a:satMod val="109000"/>
                <a:lumMod val="105000"/>
              </a:schemeClr>
            </a:gs>
          </a:gsLst>
          <a:lin ang="5040000" scaled="0"/>
        </a:gradFill>
        <a:gradFill rotWithShape="1">
          <a:gsLst>
            <a:gs pos="0">
              <a:schemeClr val="phClr">
                <a:tint val="94000"/>
                <a:satMod val="105000"/>
                <a:lumMod val="102000"/>
              </a:schemeClr>
            </a:gs>
            <a:gs pos="100000">
              <a:schemeClr val="phClr">
                <a:shade val="74000"/>
                <a:satMod val="128000"/>
                <a:lumMod val="10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8000"/>
                <a:hueMod val="94000"/>
                <a:satMod val="148000"/>
                <a:lumMod val="150000"/>
              </a:schemeClr>
            </a:gs>
            <a:gs pos="100000">
              <a:schemeClr val="phClr">
                <a:shade val="92000"/>
                <a:hueMod val="104000"/>
                <a:satMod val="140000"/>
                <a:lumMod val="68000"/>
              </a:schemeClr>
            </a:gs>
          </a:gsLst>
          <a:lin ang="5040000" scaled="0"/>
        </a:gradFill>
        <a:blipFill>
          <a:blip xmlns:r="http://schemas.openxmlformats.org/officeDocument/2006/relationships" r:embed="rId1">
            <a:duotone>
              <a:schemeClr val="phClr">
                <a:shade val="88000"/>
                <a:hueMod val="106000"/>
                <a:satMod val="140000"/>
                <a:lumMod val="54000"/>
              </a:schemeClr>
              <a:schemeClr val="phClr">
                <a:tint val="98000"/>
                <a:hueMod val="90000"/>
                <a:satMod val="150000"/>
                <a:lumMod val="160000"/>
              </a:schemeClr>
            </a:duotone>
          </a:blip>
          <a:stretch/>
        </a:blipFill>
      </a:bgFillStyleLst>
    </a:fmtScheme>
  </a:themeElements>
  <a:objectDefaults/>
  <a:extraClrSchemeLst/>
  <a:extLst>
    <a:ext uri="{05A4C25C-085E-4340-85A3-A5531E510DB2}">
      <thm15:themeFamily xmlns:thm15="http://schemas.microsoft.com/office/thememl/2012/main" name="Circuit" id="{0AC2F7E7-15F5-431C-B2A2-456FE929F56C}" vid="{0911B802-464C-4241-8DD9-B60FF88E379F}"/>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9B730CCAB80E884B9F7901C2AF611242" ma:contentTypeVersion="14" ma:contentTypeDescription="Create a new document." ma:contentTypeScope="" ma:versionID="6ef892d57d74e646347e36105438e73a">
  <xsd:schema xmlns:xsd="http://www.w3.org/2001/XMLSchema" xmlns:xs="http://www.w3.org/2001/XMLSchema" xmlns:p="http://schemas.microsoft.com/office/2006/metadata/properties" xmlns:ns2="8e8b09a9-d79d-43b8-bbed-ce3041683206" xmlns:ns3="fc65b1bc-8516-4be1-9bbb-2afac9eca4b8" targetNamespace="http://schemas.microsoft.com/office/2006/metadata/properties" ma:root="true" ma:fieldsID="c6c413d723b54c9939011d1f23ee84cf" ns2:_="" ns3:_="">
    <xsd:import namespace="8e8b09a9-d79d-43b8-bbed-ce3041683206"/>
    <xsd:import namespace="fc65b1bc-8516-4be1-9bbb-2afac9eca4b8"/>
    <xsd:element name="properties">
      <xsd:complexType>
        <xsd:sequence>
          <xsd:element name="documentManagement">
            <xsd:complexType>
              <xsd:all>
                <xsd:element ref="ns2:MediaServiceMetadata" minOccurs="0"/>
                <xsd:element ref="ns2:MediaServiceFastMetadata" minOccurs="0"/>
                <xsd:element ref="ns2:MediaLengthInSeconds" minOccurs="0"/>
                <xsd:element ref="ns2:MediaServiceDateTaken" minOccurs="0"/>
                <xsd:element ref="ns2:lcf76f155ced4ddcb4097134ff3c332f" minOccurs="0"/>
                <xsd:element ref="ns3:TaxCatchAll" minOccurs="0"/>
                <xsd:element ref="ns2:MediaServiceGenerationTime" minOccurs="0"/>
                <xsd:element ref="ns2:MediaServiceEventHashCode" minOccurs="0"/>
                <xsd:element ref="ns2:MediaServiceOCR" minOccurs="0"/>
                <xsd:element ref="ns2:MediaServiceLocation"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e8b09a9-d79d-43b8-bbed-ce304168320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LengthInSeconds" ma:index="10" nillable="true" ma:displayName="MediaLengthInSeconds" ma:hidden="true" ma:internalName="MediaLengthInSeconds" ma:readOnly="true">
      <xsd:simpleType>
        <xsd:restriction base="dms:Unknown"/>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ce4404e3-2de8-4fdf-9aff-919d812246d2" ma:termSetId="09814cd3-568e-fe90-9814-8d621ff8fb84" ma:anchorId="fba54fb3-c3e1-fe81-a776-ca4b69148c4d" ma:open="true" ma:isKeyword="false">
      <xsd:complexType>
        <xsd:sequence>
          <xsd:element ref="pc:Terms" minOccurs="0" maxOccurs="1"/>
        </xsd:sequence>
      </xsd:complex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Location" ma:index="18" nillable="true" ma:displayName="Location" ma:indexed="true" ma:internalName="MediaServiceLocation" ma:readOnly="true">
      <xsd:simpleType>
        <xsd:restriction base="dms:Text"/>
      </xsd:simpleType>
    </xsd:element>
    <xsd:element name="MediaServiceObjectDetectorVersions" ma:index="19"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0" nillable="true" ma:displayName="MediaServiceSearchProperties" ma:hidden="true" ma:internalName="MediaServiceSearchProperties" ma:readOnly="true">
      <xsd:simpleType>
        <xsd:restriction base="dms:Note"/>
      </xsd:simpleType>
    </xsd:element>
    <xsd:element name="MediaServiceBillingMetadata" ma:index="21"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fc65b1bc-8516-4be1-9bbb-2afac9eca4b8"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111c5909-8c06-439c-9063-215a7c924eba}" ma:internalName="TaxCatchAll" ma:showField="CatchAllData" ma:web="fc65b1bc-8516-4be1-9bbb-2afac9eca4b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fc65b1bc-8516-4be1-9bbb-2afac9eca4b8" xsi:nil="true"/>
    <lcf76f155ced4ddcb4097134ff3c332f xmlns="8e8b09a9-d79d-43b8-bbed-ce3041683206">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2B98B287-FB7D-44CD-9C16-9F83D08C3CB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e8b09a9-d79d-43b8-bbed-ce3041683206"/>
    <ds:schemaRef ds:uri="fc65b1bc-8516-4be1-9bbb-2afac9eca4b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1679C4FB-80D6-4667-BBFE-F01D4CAAA767}">
  <ds:schemaRefs>
    <ds:schemaRef ds:uri="http://schemas.microsoft.com/sharepoint/v3/contenttype/forms"/>
  </ds:schemaRefs>
</ds:datastoreItem>
</file>

<file path=customXml/itemProps3.xml><?xml version="1.0" encoding="utf-8"?>
<ds:datastoreItem xmlns:ds="http://schemas.openxmlformats.org/officeDocument/2006/customXml" ds:itemID="{274C79BE-D859-47B6-92B4-8955092CA577}">
  <ds:schemaRefs>
    <ds:schemaRef ds:uri="http://purl.org/dc/elements/1.1/"/>
    <ds:schemaRef ds:uri="http://schemas.openxmlformats.org/package/2006/metadata/core-properties"/>
    <ds:schemaRef ds:uri="http://schemas.microsoft.com/office/infopath/2007/PartnerControls"/>
    <ds:schemaRef ds:uri="fc65b1bc-8516-4be1-9bbb-2afac9eca4b8"/>
    <ds:schemaRef ds:uri="8e8b09a9-d79d-43b8-bbed-ce3041683206"/>
    <ds:schemaRef ds:uri="http://purl.org/dc/terms/"/>
    <ds:schemaRef ds:uri="http://schemas.microsoft.com/office/2006/metadata/properties"/>
    <ds:schemaRef ds:uri="http://www.w3.org/XML/1998/namespace"/>
    <ds:schemaRef ds:uri="http://schemas.microsoft.com/office/2006/documentManagement/types"/>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
  <TotalTime>569</TotalTime>
  <Words>767</Words>
  <Application>Microsoft Office PowerPoint</Application>
  <PresentationFormat>Widescreen</PresentationFormat>
  <Paragraphs>37</Paragraphs>
  <Slides>9</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9</vt:i4>
      </vt:variant>
    </vt:vector>
  </HeadingPairs>
  <TitlesOfParts>
    <vt:vector size="12" baseType="lpstr">
      <vt:lpstr>Arial</vt:lpstr>
      <vt:lpstr>Tw Cen MT</vt:lpstr>
      <vt:lpstr>Circuit</vt:lpstr>
      <vt:lpstr> YR 2025-26  </vt:lpstr>
      <vt:lpstr>The start of the day</vt:lpstr>
      <vt:lpstr>welcome</vt:lpstr>
      <vt:lpstr>Snack and story</vt:lpstr>
      <vt:lpstr>Collective worship 10:30-10:45</vt:lpstr>
      <vt:lpstr>Phonics and continuous provision 10:45-12:10</vt:lpstr>
      <vt:lpstr>Lunch time 12:10-1.10pm</vt:lpstr>
      <vt:lpstr>Afternoon 1.10-3.10PM</vt:lpstr>
      <vt:lpstr>Home time!</vt:lpstr>
    </vt:vector>
  </TitlesOfParts>
  <Company>Christchurch Infant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Governor Learning Walk  20th February 2018</dc:title>
  <dc:creator>Anna Martin</dc:creator>
  <cp:lastModifiedBy>Cath Evans</cp:lastModifiedBy>
  <cp:revision>41</cp:revision>
  <dcterms:created xsi:type="dcterms:W3CDTF">2018-02-07T14:56:14Z</dcterms:created>
  <dcterms:modified xsi:type="dcterms:W3CDTF">2025-07-08T14:14:08Z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0x0101009B730CCAB80E884B9F7901C2AF611242</vt:lpwstr>
  </property>
  <property fmtid="{D5CDD505-2E9C-101B-9397-08002B2CF9AE}" pid="3" name="MediaServiceImageTags">
    <vt:lpwstr/>
  </property>
</Properties>
</file>